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1"/>
  </p:notesMasterIdLst>
  <p:sldIdLst>
    <p:sldId id="256" r:id="rId2"/>
    <p:sldId id="458" r:id="rId3"/>
    <p:sldId id="459" r:id="rId4"/>
    <p:sldId id="460" r:id="rId5"/>
    <p:sldId id="408" r:id="rId6"/>
    <p:sldId id="456" r:id="rId7"/>
    <p:sldId id="390" r:id="rId8"/>
    <p:sldId id="391" r:id="rId9"/>
    <p:sldId id="392" r:id="rId10"/>
    <p:sldId id="393" r:id="rId11"/>
    <p:sldId id="396" r:id="rId12"/>
    <p:sldId id="394" r:id="rId13"/>
    <p:sldId id="397" r:id="rId14"/>
    <p:sldId id="395" r:id="rId15"/>
    <p:sldId id="398" r:id="rId16"/>
    <p:sldId id="399" r:id="rId17"/>
    <p:sldId id="461" r:id="rId18"/>
    <p:sldId id="384" r:id="rId19"/>
    <p:sldId id="401" r:id="rId20"/>
    <p:sldId id="402" r:id="rId21"/>
    <p:sldId id="403" r:id="rId22"/>
    <p:sldId id="404" r:id="rId23"/>
    <p:sldId id="462" r:id="rId24"/>
    <p:sldId id="385" r:id="rId25"/>
    <p:sldId id="405" r:id="rId26"/>
    <p:sldId id="406" r:id="rId27"/>
    <p:sldId id="463" r:id="rId28"/>
    <p:sldId id="386" r:id="rId29"/>
    <p:sldId id="417" r:id="rId30"/>
    <p:sldId id="418" r:id="rId31"/>
    <p:sldId id="464" r:id="rId32"/>
    <p:sldId id="387" r:id="rId33"/>
    <p:sldId id="419" r:id="rId34"/>
    <p:sldId id="420" r:id="rId35"/>
    <p:sldId id="421" r:id="rId36"/>
    <p:sldId id="422" r:id="rId37"/>
    <p:sldId id="465" r:id="rId38"/>
    <p:sldId id="436" r:id="rId39"/>
    <p:sldId id="445" r:id="rId40"/>
    <p:sldId id="446" r:id="rId41"/>
    <p:sldId id="448" r:id="rId42"/>
    <p:sldId id="437" r:id="rId43"/>
    <p:sldId id="449" r:id="rId44"/>
    <p:sldId id="466" r:id="rId45"/>
    <p:sldId id="438" r:id="rId46"/>
    <p:sldId id="450" r:id="rId47"/>
    <p:sldId id="451" r:id="rId48"/>
    <p:sldId id="439" r:id="rId49"/>
    <p:sldId id="440" r:id="rId50"/>
    <p:sldId id="452" r:id="rId51"/>
    <p:sldId id="453" r:id="rId52"/>
    <p:sldId id="454" r:id="rId53"/>
    <p:sldId id="455" r:id="rId54"/>
    <p:sldId id="441" r:id="rId55"/>
    <p:sldId id="442" r:id="rId56"/>
    <p:sldId id="443" r:id="rId57"/>
    <p:sldId id="444" r:id="rId58"/>
    <p:sldId id="381" r:id="rId59"/>
    <p:sldId id="467"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65" d="100"/>
          <a:sy n="165" d="100"/>
        </p:scale>
        <p:origin x="-114" y="-30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ACEE41-D71D-408F-949C-CA4708EFF3A6}" type="datetimeFigureOut">
              <a:rPr lang="en-US" smtClean="0"/>
              <a:pPr/>
              <a:t>9/7/2011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5B5604-F0F3-402E-ADB4-32C80E2DDAA8}" type="slidenum">
              <a:rPr lang="en-US" smtClean="0"/>
              <a:pPr/>
              <a:t>‹#›</a:t>
            </a:fld>
            <a:endParaRPr lang="en-US"/>
          </a:p>
        </p:txBody>
      </p:sp>
    </p:spTree>
    <p:extLst>
      <p:ext uri="{BB962C8B-B14F-4D97-AF65-F5344CB8AC3E}">
        <p14:creationId xmlns:p14="http://schemas.microsoft.com/office/powerpoint/2010/main" val="1439569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9" name="Picture 6"/>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hasCustomPrompt="1"/>
          </p:nvPr>
        </p:nvSpPr>
        <p:spPr>
          <a:xfrm>
            <a:off x="685800" y="2130425"/>
            <a:ext cx="7772400" cy="1679575"/>
          </a:xfrm>
        </p:spPr>
        <p:txBody>
          <a:bodyPr/>
          <a:lstStyle>
            <a:lvl1pPr>
              <a:defRPr/>
            </a:lvl1pPr>
          </a:lstStyle>
          <a:p>
            <a:r>
              <a:rPr lang="en-US" dirty="0" smtClean="0"/>
              <a:t>Chapter 10</a:t>
            </a:r>
            <a:endParaRPr lang="en-US" dirty="0"/>
          </a:p>
        </p:txBody>
      </p:sp>
      <p:sp>
        <p:nvSpPr>
          <p:cNvPr id="3" name="Subtitle 2"/>
          <p:cNvSpPr>
            <a:spLocks noGrp="1"/>
          </p:cNvSpPr>
          <p:nvPr>
            <p:ph type="subTitle" idx="1" hasCustomPrompt="1"/>
          </p:nvPr>
        </p:nvSpPr>
        <p:spPr>
          <a:xfrm>
            <a:off x="685800" y="4267200"/>
            <a:ext cx="7772400" cy="762000"/>
          </a:xfr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32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Fletcher Dunn and Ian Parberry</a:t>
            </a:r>
            <a:endParaRPr lang="en-US" dirty="0"/>
          </a:p>
        </p:txBody>
      </p:sp>
      <p:sp>
        <p:nvSpPr>
          <p:cNvPr id="4" name="Date Placeholder 3"/>
          <p:cNvSpPr>
            <a:spLocks noGrp="1"/>
          </p:cNvSpPr>
          <p:nvPr>
            <p:ph type="dt" sz="half" idx="10"/>
          </p:nvPr>
        </p:nvSpPr>
        <p:spPr>
          <a:xfrm>
            <a:off x="457200" y="6248400"/>
            <a:ext cx="2133600" cy="365125"/>
          </a:xfrm>
        </p:spPr>
        <p:txBody>
          <a:bodyPr/>
          <a:lstStyle/>
          <a:p>
            <a:r>
              <a:rPr lang="en-US" smtClean="0"/>
              <a:t>Chapter 5 Notes</a:t>
            </a:r>
            <a:endParaRPr lang="en-US"/>
          </a:p>
        </p:txBody>
      </p:sp>
      <p:sp>
        <p:nvSpPr>
          <p:cNvPr id="5" name="Footer Placeholder 4"/>
          <p:cNvSpPr>
            <a:spLocks noGrp="1"/>
          </p:cNvSpPr>
          <p:nvPr>
            <p:ph type="ftr" sz="quarter" idx="11"/>
          </p:nvPr>
        </p:nvSpPr>
        <p:spPr>
          <a:xfrm>
            <a:off x="3124200" y="6248400"/>
            <a:ext cx="2895600" cy="365125"/>
          </a:xfrm>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pPr/>
              <a:t>‹#›</a:t>
            </a:fld>
            <a:endParaRPr lang="en-US"/>
          </a:p>
        </p:txBody>
      </p:sp>
      <p:pic>
        <p:nvPicPr>
          <p:cNvPr id="10" name="Picture 3"/>
          <p:cNvPicPr>
            <a:picLocks noChangeAspect="1" noChangeArrowheads="1"/>
          </p:cNvPicPr>
          <p:nvPr/>
        </p:nvPicPr>
        <p:blipFill>
          <a:blip r:embed="rId3" cstate="print"/>
          <a:srcRect/>
          <a:stretch>
            <a:fillRect/>
          </a:stretch>
        </p:blipFill>
        <p:spPr bwMode="auto">
          <a:xfrm>
            <a:off x="0" y="6248400"/>
            <a:ext cx="9144000" cy="381000"/>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4101" name="Picture 5"/>
          <p:cNvPicPr>
            <a:picLocks noChangeAspect="1" noChangeArrowheads="1"/>
          </p:cNvPicPr>
          <p:nvPr/>
        </p:nvPicPr>
        <p:blipFill>
          <a:blip r:embed="rId4" cstate="print"/>
          <a:srcRect/>
          <a:stretch>
            <a:fillRect/>
          </a:stretch>
        </p:blipFill>
        <p:spPr bwMode="auto">
          <a:xfrm>
            <a:off x="0" y="2133600"/>
            <a:ext cx="9144000" cy="1655896"/>
          </a:xfrm>
          <a:prstGeom prst="rect">
            <a:avLst/>
          </a:prstGeom>
          <a:noFill/>
          <a:ln w="9525">
            <a:noFill/>
            <a:miter lim="800000"/>
            <a:headEnd/>
            <a:tailEnd/>
          </a:ln>
          <a:effectLst>
            <a:outerShdw blurRad="50800" dist="38100" dir="5400000" algn="t"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pic>
        <p:nvPicPr>
          <p:cNvPr id="10" name="Picture 6"/>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14" name="Picture 3"/>
          <p:cNvPicPr>
            <a:picLocks noChangeAspect="1" noChangeArrowheads="1"/>
          </p:cNvPicPr>
          <p:nvPr/>
        </p:nvPicPr>
        <p:blipFill>
          <a:blip r:embed="rId3" cstate="print"/>
          <a:srcRect/>
          <a:stretch>
            <a:fillRect/>
          </a:stretch>
        </p:blipFill>
        <p:spPr bwMode="auto">
          <a:xfrm>
            <a:off x="0" y="6248400"/>
            <a:ext cx="9144000" cy="381000"/>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2053" name="Picture 5"/>
          <p:cNvPicPr>
            <a:picLocks noChangeAspect="1" noChangeArrowheads="1"/>
          </p:cNvPicPr>
          <p:nvPr/>
        </p:nvPicPr>
        <p:blipFill>
          <a:blip r:embed="rId4" cstate="print"/>
          <a:srcRect/>
          <a:stretch>
            <a:fillRect/>
          </a:stretch>
        </p:blipFill>
        <p:spPr bwMode="auto">
          <a:xfrm>
            <a:off x="0" y="228600"/>
            <a:ext cx="9144000" cy="118373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228600"/>
            <a:ext cx="6781800" cy="1189038"/>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248400"/>
            <a:ext cx="2133600" cy="365125"/>
          </a:xfrm>
        </p:spPr>
        <p:txBody>
          <a:bodyPr/>
          <a:lstStyle>
            <a:lvl1pPr>
              <a:defRPr>
                <a:solidFill>
                  <a:schemeClr val="bg1"/>
                </a:solidFill>
              </a:defRPr>
            </a:lvl1pPr>
          </a:lstStyle>
          <a:p>
            <a:r>
              <a:rPr lang="en-US" smtClean="0"/>
              <a:t>Chapter 5 Notes</a:t>
            </a:r>
            <a:endParaRPr lang="en-US"/>
          </a:p>
        </p:txBody>
      </p:sp>
      <p:sp>
        <p:nvSpPr>
          <p:cNvPr id="5" name="Footer Placeholder 4"/>
          <p:cNvSpPr>
            <a:spLocks noGrp="1"/>
          </p:cNvSpPr>
          <p:nvPr>
            <p:ph type="ftr" sz="quarter" idx="11"/>
          </p:nvPr>
        </p:nvSpPr>
        <p:spPr>
          <a:xfrm>
            <a:off x="3124200" y="6248400"/>
            <a:ext cx="2895600" cy="365125"/>
          </a:xfrm>
        </p:spPr>
        <p:txBody>
          <a:bodyPr/>
          <a:lstStyle>
            <a:lvl1pPr>
              <a:defRPr baseline="0">
                <a:solidFill>
                  <a:schemeClr val="bg1"/>
                </a:solidFill>
              </a:defRPr>
            </a:lvl1pPr>
          </a:lstStyle>
          <a:p>
            <a:r>
              <a:rPr lang="en-US" smtClean="0"/>
              <a:t>3D Math Primer for Graphics &amp; Game Dev</a:t>
            </a:r>
            <a:endParaRPr lang="en-US"/>
          </a:p>
        </p:txBody>
      </p:sp>
      <p:sp>
        <p:nvSpPr>
          <p:cNvPr id="6" name="Slide Number Placeholder 5"/>
          <p:cNvSpPr>
            <a:spLocks noGrp="1"/>
          </p:cNvSpPr>
          <p:nvPr>
            <p:ph type="sldNum" sz="quarter" idx="12"/>
          </p:nvPr>
        </p:nvSpPr>
        <p:spPr>
          <a:xfrm>
            <a:off x="6553200" y="6248400"/>
            <a:ext cx="2133600" cy="365125"/>
          </a:xfrm>
        </p:spPr>
        <p:txBody>
          <a:bodyPr/>
          <a:lstStyle>
            <a:lvl1pPr>
              <a:defRPr baseline="0">
                <a:solidFill>
                  <a:schemeClr val="bg1"/>
                </a:solidFill>
              </a:defRPr>
            </a:lvl1p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Chapter 5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Chapter 5 Notes</a:t>
            </a:r>
            <a:endParaRPr lang="en-US"/>
          </a:p>
        </p:txBody>
      </p:sp>
      <p:sp>
        <p:nvSpPr>
          <p:cNvPr id="8" name="Footer Placeholder 7"/>
          <p:cNvSpPr>
            <a:spLocks noGrp="1"/>
          </p:cNvSpPr>
          <p:nvPr>
            <p:ph type="ftr" sz="quarter" idx="11"/>
          </p:nvPr>
        </p:nvSpPr>
        <p:spPr/>
        <p:txBody>
          <a:bodyPr/>
          <a:lstStyle/>
          <a:p>
            <a:r>
              <a:rPr lang="en-US" smtClean="0"/>
              <a:t>3D Math Primer for Graphics &amp; Game Dev</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9" name="Picture 6"/>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11" name="Picture 3"/>
          <p:cNvPicPr>
            <a:picLocks noChangeAspect="1" noChangeArrowheads="1"/>
          </p:cNvPicPr>
          <p:nvPr/>
        </p:nvPicPr>
        <p:blipFill>
          <a:blip r:embed="rId3" cstate="print"/>
          <a:srcRect/>
          <a:stretch>
            <a:fillRect/>
          </a:stretch>
        </p:blipFill>
        <p:spPr bwMode="auto">
          <a:xfrm>
            <a:off x="0" y="6248400"/>
            <a:ext cx="9144000" cy="381000"/>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8" name="Picture 5"/>
          <p:cNvPicPr>
            <a:picLocks noChangeAspect="1" noChangeArrowheads="1"/>
          </p:cNvPicPr>
          <p:nvPr/>
        </p:nvPicPr>
        <p:blipFill>
          <a:blip r:embed="rId4" cstate="print"/>
          <a:srcRect/>
          <a:stretch>
            <a:fillRect/>
          </a:stretch>
        </p:blipFill>
        <p:spPr bwMode="auto">
          <a:xfrm>
            <a:off x="0" y="228600"/>
            <a:ext cx="9144000" cy="118373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685800" y="228600"/>
            <a:ext cx="7772400" cy="1189038"/>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457200" y="6248400"/>
            <a:ext cx="2133600" cy="365125"/>
          </a:xfrm>
        </p:spPr>
        <p:txBody>
          <a:bodyPr/>
          <a:lstStyle>
            <a:lvl1pPr>
              <a:defRPr baseline="0">
                <a:solidFill>
                  <a:schemeClr val="bg1"/>
                </a:solidFill>
              </a:defRPr>
            </a:lvl1pPr>
          </a:lstStyle>
          <a:p>
            <a:r>
              <a:rPr lang="en-US" smtClean="0"/>
              <a:t>Chapter 5 Notes</a:t>
            </a:r>
            <a:endParaRPr lang="en-US"/>
          </a:p>
        </p:txBody>
      </p:sp>
      <p:sp>
        <p:nvSpPr>
          <p:cNvPr id="4" name="Footer Placeholder 3"/>
          <p:cNvSpPr>
            <a:spLocks noGrp="1"/>
          </p:cNvSpPr>
          <p:nvPr>
            <p:ph type="ftr" sz="quarter" idx="11"/>
          </p:nvPr>
        </p:nvSpPr>
        <p:spPr>
          <a:xfrm>
            <a:off x="3124200" y="6248400"/>
            <a:ext cx="2895600" cy="365125"/>
          </a:xfrm>
        </p:spPr>
        <p:txBody>
          <a:bodyPr/>
          <a:lstStyle>
            <a:lvl1pPr>
              <a:defRPr baseline="0">
                <a:solidFill>
                  <a:schemeClr val="bg1"/>
                </a:solidFill>
              </a:defRPr>
            </a:lvl1pPr>
          </a:lstStyle>
          <a:p>
            <a:r>
              <a:rPr lang="en-US" smtClean="0"/>
              <a:t>3D Math Primer for Graphics &amp; Game Dev</a:t>
            </a:r>
            <a:endParaRPr lang="en-US"/>
          </a:p>
        </p:txBody>
      </p:sp>
      <p:sp>
        <p:nvSpPr>
          <p:cNvPr id="5" name="Slide Number Placeholder 4"/>
          <p:cNvSpPr>
            <a:spLocks noGrp="1"/>
          </p:cNvSpPr>
          <p:nvPr>
            <p:ph type="sldNum" sz="quarter" idx="12"/>
          </p:nvPr>
        </p:nvSpPr>
        <p:spPr>
          <a:xfrm>
            <a:off x="6553200" y="6248400"/>
            <a:ext cx="2133600" cy="365125"/>
          </a:xfrm>
        </p:spPr>
        <p:txBody>
          <a:bodyPr/>
          <a:lstStyle>
            <a:lvl1pPr>
              <a:defRPr baseline="0">
                <a:solidFill>
                  <a:schemeClr val="bg1"/>
                </a:solidFill>
              </a:defRPr>
            </a:lvl1p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cstate="print"/>
          <a:srcRect/>
          <a:stretch>
            <a:fillRect/>
          </a:stretch>
        </p:blipFill>
        <p:spPr bwMode="auto">
          <a:xfrm>
            <a:off x="0" y="6248400"/>
            <a:ext cx="9144000" cy="381000"/>
          </a:xfrm>
          <a:prstGeom prst="rect">
            <a:avLst/>
          </a:prstGeom>
          <a:noFill/>
          <a:ln w="9525">
            <a:noFill/>
            <a:miter lim="800000"/>
            <a:headEnd/>
            <a:tailEnd/>
          </a:ln>
          <a:effectLst>
            <a:outerShdw blurRad="50800" dist="38100" dir="5400000" algn="t" rotWithShape="0">
              <a:prstClr val="black">
                <a:alpha val="40000"/>
              </a:prstClr>
            </a:outerShdw>
          </a:effectLst>
        </p:spPr>
      </p:pic>
      <p:sp>
        <p:nvSpPr>
          <p:cNvPr id="2" name="Date Placeholder 1"/>
          <p:cNvSpPr>
            <a:spLocks noGrp="1"/>
          </p:cNvSpPr>
          <p:nvPr>
            <p:ph type="dt" sz="half" idx="10"/>
          </p:nvPr>
        </p:nvSpPr>
        <p:spPr>
          <a:xfrm>
            <a:off x="457200" y="6248400"/>
            <a:ext cx="2133600" cy="365125"/>
          </a:xfrm>
        </p:spPr>
        <p:txBody>
          <a:bodyPr/>
          <a:lstStyle>
            <a:lvl1pPr>
              <a:defRPr baseline="0">
                <a:solidFill>
                  <a:schemeClr val="bg1"/>
                </a:solidFill>
              </a:defRPr>
            </a:lvl1pPr>
          </a:lstStyle>
          <a:p>
            <a:r>
              <a:rPr lang="en-US" smtClean="0"/>
              <a:t>Chapter 5 Notes</a:t>
            </a:r>
            <a:endParaRPr lang="en-US"/>
          </a:p>
        </p:txBody>
      </p:sp>
      <p:sp>
        <p:nvSpPr>
          <p:cNvPr id="3" name="Footer Placeholder 2"/>
          <p:cNvSpPr>
            <a:spLocks noGrp="1"/>
          </p:cNvSpPr>
          <p:nvPr>
            <p:ph type="ftr" sz="quarter" idx="11"/>
          </p:nvPr>
        </p:nvSpPr>
        <p:spPr>
          <a:xfrm>
            <a:off x="3124200" y="6248400"/>
            <a:ext cx="2895600" cy="365125"/>
          </a:xfrm>
        </p:spPr>
        <p:txBody>
          <a:bodyPr/>
          <a:lstStyle>
            <a:lvl1pPr>
              <a:defRPr baseline="0">
                <a:solidFill>
                  <a:schemeClr val="bg1"/>
                </a:solidFill>
              </a:defRPr>
            </a:lvl1pPr>
          </a:lstStyle>
          <a:p>
            <a:r>
              <a:rPr lang="en-US" smtClean="0"/>
              <a:t>3D Math Primer for Graphics &amp; Game Dev</a:t>
            </a:r>
            <a:endParaRPr lang="en-US"/>
          </a:p>
        </p:txBody>
      </p:sp>
      <p:sp>
        <p:nvSpPr>
          <p:cNvPr id="4" name="Slide Number Placeholder 3"/>
          <p:cNvSpPr>
            <a:spLocks noGrp="1"/>
          </p:cNvSpPr>
          <p:nvPr>
            <p:ph type="sldNum" sz="quarter" idx="12"/>
          </p:nvPr>
        </p:nvSpPr>
        <p:spPr>
          <a:xfrm>
            <a:off x="6553200" y="6248400"/>
            <a:ext cx="2133600" cy="365125"/>
          </a:xfrm>
        </p:spPr>
        <p:txBody>
          <a:bodyPr/>
          <a:lstStyle>
            <a:lvl1pPr>
              <a:defRPr baseline="0">
                <a:solidFill>
                  <a:schemeClr val="bg1"/>
                </a:solidFill>
              </a:defRPr>
            </a:lvl1p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Chapter 5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Chapter 5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74638"/>
            <a:ext cx="65532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Chapter 5 Notes</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3D Math Primer for Graphics &amp; Game Dev</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hf hdr="0"/>
  <p:txStyles>
    <p:titleStyle>
      <a:lvl1pPr algn="l" defTabSz="914400" rtl="0" eaLnBrk="1" latinLnBrk="0" hangingPunct="1">
        <a:spcBef>
          <a:spcPct val="0"/>
        </a:spcBef>
        <a:buNone/>
        <a:defRPr sz="3800" kern="1200" baseline="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133601"/>
            <a:ext cx="7772400" cy="1600200"/>
          </a:xfrm>
        </p:spPr>
        <p:txBody>
          <a:bodyPr>
            <a:noAutofit/>
          </a:bodyPr>
          <a:lstStyle/>
          <a:p>
            <a:pPr lvl="0">
              <a:spcBef>
                <a:spcPts val="0"/>
              </a:spcBef>
            </a:pPr>
            <a:r>
              <a:rPr lang="en-US" sz="2700" dirty="0" smtClean="0"/>
              <a:t>Chapter 5 </a:t>
            </a:r>
            <a:r>
              <a:rPr lang="en-US" sz="4800" dirty="0" smtClean="0"/>
              <a:t/>
            </a:r>
            <a:br>
              <a:rPr lang="en-US" sz="4800" dirty="0" smtClean="0"/>
            </a:br>
            <a:r>
              <a:rPr lang="en-US" sz="4800" dirty="0" smtClean="0"/>
              <a:t>Matrices &amp; Linear Transforms</a:t>
            </a:r>
            <a:endParaRPr lang="en-US" sz="4800" dirty="0"/>
          </a:p>
        </p:txBody>
      </p:sp>
      <p:pic>
        <p:nvPicPr>
          <p:cNvPr id="7" name="Picture 3"/>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228600" y="228600"/>
            <a:ext cx="1219200"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2" descr="C:\Users\ian\Desktop\figs_jpg\2d_scale.jpg"/>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1524000" y="228600"/>
            <a:ext cx="1143000" cy="12325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2" descr="C:\Users\ian\Desktop\figs_jpg\ortho_project_teapot.jpg"/>
          <p:cNvPicPr>
            <a:picLocks noChangeAspect="1" noChangeArrowheads="1"/>
          </p:cNvPicPr>
          <p:nvPr/>
        </p:nvPicPr>
        <p:blipFill>
          <a:blip r:embed="rId4" cstate="print">
            <a:duotone>
              <a:prstClr val="black"/>
              <a:schemeClr val="accent3">
                <a:tint val="45000"/>
                <a:satMod val="400000"/>
              </a:schemeClr>
            </a:duotone>
          </a:blip>
          <a:srcRect/>
          <a:stretch>
            <a:fillRect/>
          </a:stretch>
        </p:blipFill>
        <p:spPr bwMode="auto">
          <a:xfrm>
            <a:off x="2743200" y="228600"/>
            <a:ext cx="2207658"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2" descr="C:\Users\ian\Desktop\figs_jpg\shear_2d_x_example.jpg"/>
          <p:cNvPicPr>
            <a:picLocks noChangeAspect="1" noChangeArrowheads="1"/>
          </p:cNvPicPr>
          <p:nvPr/>
        </p:nvPicPr>
        <p:blipFill>
          <a:blip r:embed="rId5" cstate="print">
            <a:duotone>
              <a:prstClr val="black"/>
              <a:schemeClr val="accent3">
                <a:tint val="45000"/>
                <a:satMod val="400000"/>
              </a:schemeClr>
            </a:duotone>
          </a:blip>
          <a:srcRect/>
          <a:stretch>
            <a:fillRect/>
          </a:stretch>
        </p:blipFill>
        <p:spPr bwMode="auto">
          <a:xfrm>
            <a:off x="6324600" y="228600"/>
            <a:ext cx="1219200"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2" descr="C:\Users\ian\Desktop\figs_jpg\reflect_examples.jpg"/>
          <p:cNvPicPr>
            <a:picLocks noChangeAspect="1" noChangeArrowheads="1"/>
          </p:cNvPicPr>
          <p:nvPr/>
        </p:nvPicPr>
        <p:blipFill>
          <a:blip r:embed="rId6" cstate="print">
            <a:duotone>
              <a:prstClr val="black"/>
              <a:schemeClr val="accent3">
                <a:tint val="45000"/>
                <a:satMod val="400000"/>
              </a:schemeClr>
            </a:duotone>
          </a:blip>
          <a:srcRect/>
          <a:stretch>
            <a:fillRect/>
          </a:stretch>
        </p:blipFill>
        <p:spPr bwMode="auto">
          <a:xfrm>
            <a:off x="5029200" y="228600"/>
            <a:ext cx="1189295"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itle 1"/>
          <p:cNvSpPr txBox="1">
            <a:spLocks/>
          </p:cNvSpPr>
          <p:nvPr/>
        </p:nvSpPr>
        <p:spPr>
          <a:xfrm>
            <a:off x="304800" y="6248400"/>
            <a:ext cx="8534400" cy="3810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noProof="0" dirty="0" smtClean="0">
                <a:ln>
                  <a:noFill/>
                </a:ln>
                <a:solidFill>
                  <a:schemeClr val="bg1"/>
                </a:solidFill>
                <a:effectLst>
                  <a:outerShdw blurRad="38100" dist="38100" dir="2700000" algn="tl">
                    <a:srgbClr val="000000">
                      <a:alpha val="43137"/>
                    </a:srgbClr>
                  </a:outerShdw>
                </a:effectLst>
                <a:uLnTx/>
                <a:uFillTx/>
                <a:latin typeface="+mj-lt"/>
                <a:ea typeface="+mj-ea"/>
                <a:cs typeface="+mj-cs"/>
              </a:rPr>
              <a:t>3D Math Primer for Graphics &amp; Game Development </a:t>
            </a:r>
            <a:endParaRPr kumimoji="0" lang="en-US" sz="2400" b="0" i="1" u="none" strike="noStrike" kern="1200" cap="none" spc="0" normalizeH="0" noProof="0" dirty="0">
              <a:ln>
                <a:noFill/>
              </a:ln>
              <a:solidFill>
                <a:schemeClr val="bg1"/>
              </a:solidFill>
              <a:effectLst>
                <a:outerShdw blurRad="38100" dist="38100" dir="2700000" algn="tl">
                  <a:srgbClr val="000000">
                    <a:alpha val="43137"/>
                  </a:srgbClr>
                </a:outerShdw>
              </a:effectLst>
              <a:uLnTx/>
              <a:uFillTx/>
              <a:latin typeface="+mj-lt"/>
              <a:ea typeface="+mj-ea"/>
              <a:cs typeface="+mj-cs"/>
            </a:endParaRPr>
          </a:p>
        </p:txBody>
      </p:sp>
      <p:sp>
        <p:nvSpPr>
          <p:cNvPr id="16" name="Subtitle 2"/>
          <p:cNvSpPr txBox="1">
            <a:spLocks/>
          </p:cNvSpPr>
          <p:nvPr/>
        </p:nvSpPr>
        <p:spPr>
          <a:xfrm>
            <a:off x="4876800" y="4495800"/>
            <a:ext cx="3276600" cy="12192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ts val="12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rgbClr val="235318"/>
                </a:solidFill>
                <a:effectLst/>
                <a:uLnTx/>
                <a:uFillTx/>
                <a:latin typeface="+mn-lt"/>
                <a:ea typeface="+mn-ea"/>
                <a:cs typeface="+mn-cs"/>
              </a:rPr>
              <a:t>Ian Parberry</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0" i="1" u="none" strike="noStrike" kern="1200" cap="none" spc="0" normalizeH="0" baseline="0" noProof="0" dirty="0" smtClean="0">
                <a:ln>
                  <a:noFill/>
                </a:ln>
                <a:solidFill>
                  <a:srgbClr val="235318"/>
                </a:solidFill>
                <a:effectLst/>
                <a:uLnTx/>
                <a:uFillTx/>
                <a:latin typeface="+mn-lt"/>
                <a:ea typeface="+mn-ea"/>
                <a:cs typeface="+mn-cs"/>
              </a:rPr>
              <a:t>University of North Texas</a:t>
            </a:r>
            <a:endParaRPr kumimoji="0" lang="en-US" sz="2200" b="0" i="1" u="none" strike="noStrike" kern="1200" cap="none" spc="0" normalizeH="0" baseline="0" noProof="0" dirty="0">
              <a:ln>
                <a:noFill/>
              </a:ln>
              <a:solidFill>
                <a:srgbClr val="235318"/>
              </a:solidFill>
              <a:effectLst/>
              <a:uLnTx/>
              <a:uFillTx/>
              <a:latin typeface="+mn-lt"/>
              <a:ea typeface="+mn-ea"/>
              <a:cs typeface="+mn-cs"/>
            </a:endParaRPr>
          </a:p>
        </p:txBody>
      </p:sp>
      <p:sp>
        <p:nvSpPr>
          <p:cNvPr id="17" name="Subtitle 2"/>
          <p:cNvSpPr txBox="1">
            <a:spLocks/>
          </p:cNvSpPr>
          <p:nvPr/>
        </p:nvSpPr>
        <p:spPr>
          <a:xfrm>
            <a:off x="1066800" y="4495800"/>
            <a:ext cx="3276600" cy="12192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rgbClr val="235318"/>
                </a:solidFill>
                <a:effectLst/>
                <a:uLnTx/>
                <a:uFillTx/>
                <a:latin typeface="+mn-lt"/>
                <a:ea typeface="+mn-ea"/>
                <a:cs typeface="+mn-cs"/>
              </a:rPr>
              <a:t>Fletcher Dunn</a:t>
            </a:r>
          </a:p>
          <a:p>
            <a:pPr lvl="0" algn="ctr">
              <a:spcBef>
                <a:spcPct val="20000"/>
              </a:spcBef>
              <a:defRPr/>
            </a:pPr>
            <a:r>
              <a:rPr lang="en-US" sz="2400" i="1" smtClean="0">
                <a:solidFill>
                  <a:srgbClr val="235318"/>
                </a:solidFill>
              </a:rPr>
              <a:t>Valve Software</a:t>
            </a:r>
            <a:endParaRPr lang="en-US" sz="2400" i="1" dirty="0" smtClean="0">
              <a:solidFill>
                <a:srgbClr val="235318"/>
              </a:solidFill>
            </a:endParaRPr>
          </a:p>
        </p:txBody>
      </p:sp>
      <p:pic>
        <p:nvPicPr>
          <p:cNvPr id="18" name="Picture 2" descr="C:\Users\ian\Desktop\figs_jpg\rotate_about_arbitrary_axis_derive_matrix.jpg"/>
          <p:cNvPicPr>
            <a:picLocks noChangeAspect="1" noChangeArrowheads="1"/>
          </p:cNvPicPr>
          <p:nvPr/>
        </p:nvPicPr>
        <p:blipFill>
          <a:blip r:embed="rId7" cstate="print">
            <a:duotone>
              <a:prstClr val="black"/>
              <a:schemeClr val="accent3">
                <a:tint val="45000"/>
                <a:satMod val="400000"/>
              </a:schemeClr>
            </a:duotone>
          </a:blip>
          <a:srcRect/>
          <a:stretch>
            <a:fillRect/>
          </a:stretch>
        </p:blipFill>
        <p:spPr bwMode="auto">
          <a:xfrm>
            <a:off x="7619999" y="228600"/>
            <a:ext cx="1294227"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Rotate About </a:t>
            </a:r>
            <a:r>
              <a:rPr lang="en-US" i="1" dirty="0" smtClean="0"/>
              <a:t>x</a:t>
            </a:r>
            <a:r>
              <a:rPr lang="en-US" dirty="0" smtClean="0"/>
              <a:t>-axis</a:t>
            </a:r>
            <a:endParaRPr lang="en-US" dirty="0"/>
          </a:p>
        </p:txBody>
      </p:sp>
      <p:sp>
        <p:nvSpPr>
          <p:cNvPr id="3" name="Date Placeholder 2"/>
          <p:cNvSpPr>
            <a:spLocks noGrp="1"/>
          </p:cNvSpPr>
          <p:nvPr>
            <p:ph type="dt" sz="half" idx="10"/>
          </p:nvPr>
        </p:nvSpPr>
        <p:spPr/>
        <p:txBody>
          <a:bodyPr/>
          <a:lstStyle/>
          <a:p>
            <a:r>
              <a:rPr lang="en-US" smtClean="0"/>
              <a:t>Chapter 5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pic>
        <p:nvPicPr>
          <p:cNvPr id="9218" name="Picture 2"/>
          <p:cNvPicPr>
            <a:picLocks noChangeAspect="1" noChangeArrowheads="1"/>
          </p:cNvPicPr>
          <p:nvPr/>
        </p:nvPicPr>
        <p:blipFill>
          <a:blip r:embed="rId2" cstate="print"/>
          <a:srcRect/>
          <a:stretch>
            <a:fillRect/>
          </a:stretch>
        </p:blipFill>
        <p:spPr bwMode="auto">
          <a:xfrm>
            <a:off x="457200" y="1828800"/>
            <a:ext cx="8229600" cy="3618778"/>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to 2D Case</a:t>
            </a:r>
            <a:endParaRPr lang="en-US" dirty="0"/>
          </a:p>
        </p:txBody>
      </p:sp>
      <p:sp>
        <p:nvSpPr>
          <p:cNvPr id="3" name="Date Placeholder 2"/>
          <p:cNvSpPr>
            <a:spLocks noGrp="1"/>
          </p:cNvSpPr>
          <p:nvPr>
            <p:ph type="dt" sz="half" idx="10"/>
          </p:nvPr>
        </p:nvSpPr>
        <p:spPr/>
        <p:txBody>
          <a:bodyPr/>
          <a:lstStyle/>
          <a:p>
            <a:r>
              <a:rPr lang="en-US" smtClean="0"/>
              <a:t>Chapter 5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11</a:t>
            </a:fld>
            <a:endParaRPr lang="en-US"/>
          </a:p>
        </p:txBody>
      </p:sp>
      <p:pic>
        <p:nvPicPr>
          <p:cNvPr id="12291" name="Picture 3"/>
          <p:cNvPicPr>
            <a:picLocks noChangeAspect="1" noChangeArrowheads="1"/>
          </p:cNvPicPr>
          <p:nvPr/>
        </p:nvPicPr>
        <p:blipFill>
          <a:blip r:embed="rId2" cstate="print"/>
          <a:srcRect/>
          <a:stretch>
            <a:fillRect/>
          </a:stretch>
        </p:blipFill>
        <p:spPr bwMode="auto">
          <a:xfrm>
            <a:off x="942672" y="1981200"/>
            <a:ext cx="7258651" cy="2895599"/>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Rotate About </a:t>
            </a:r>
            <a:r>
              <a:rPr lang="en-US" i="1" dirty="0" smtClean="0"/>
              <a:t>y</a:t>
            </a:r>
            <a:r>
              <a:rPr lang="en-US" dirty="0" smtClean="0"/>
              <a:t>-axis</a:t>
            </a:r>
            <a:endParaRPr lang="en-US" dirty="0"/>
          </a:p>
        </p:txBody>
      </p:sp>
      <p:sp>
        <p:nvSpPr>
          <p:cNvPr id="3" name="Date Placeholder 2"/>
          <p:cNvSpPr>
            <a:spLocks noGrp="1"/>
          </p:cNvSpPr>
          <p:nvPr>
            <p:ph type="dt" sz="half" idx="10"/>
          </p:nvPr>
        </p:nvSpPr>
        <p:spPr/>
        <p:txBody>
          <a:bodyPr/>
          <a:lstStyle/>
          <a:p>
            <a:r>
              <a:rPr lang="en-US" smtClean="0"/>
              <a:t>Chapter 5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pic>
        <p:nvPicPr>
          <p:cNvPr id="10242" name="Picture 2"/>
          <p:cNvPicPr>
            <a:picLocks noChangeAspect="1" noChangeArrowheads="1"/>
          </p:cNvPicPr>
          <p:nvPr/>
        </p:nvPicPr>
        <p:blipFill>
          <a:blip r:embed="rId2" cstate="print"/>
          <a:srcRect/>
          <a:stretch>
            <a:fillRect/>
          </a:stretch>
        </p:blipFill>
        <p:spPr bwMode="auto">
          <a:xfrm>
            <a:off x="457200" y="1905000"/>
            <a:ext cx="8104551" cy="3716531"/>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to 2D Case</a:t>
            </a:r>
            <a:endParaRPr lang="en-US" dirty="0"/>
          </a:p>
        </p:txBody>
      </p:sp>
      <p:sp>
        <p:nvSpPr>
          <p:cNvPr id="3" name="Date Placeholder 2"/>
          <p:cNvSpPr>
            <a:spLocks noGrp="1"/>
          </p:cNvSpPr>
          <p:nvPr>
            <p:ph type="dt" sz="half" idx="10"/>
          </p:nvPr>
        </p:nvSpPr>
        <p:spPr/>
        <p:txBody>
          <a:bodyPr/>
          <a:lstStyle/>
          <a:p>
            <a:r>
              <a:rPr lang="en-US" smtClean="0"/>
              <a:t>Chapter 5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pic>
        <p:nvPicPr>
          <p:cNvPr id="14339" name="Picture 3"/>
          <p:cNvPicPr>
            <a:picLocks noChangeAspect="1" noChangeArrowheads="1"/>
          </p:cNvPicPr>
          <p:nvPr/>
        </p:nvPicPr>
        <p:blipFill>
          <a:blip r:embed="rId2" cstate="print"/>
          <a:srcRect/>
          <a:stretch>
            <a:fillRect/>
          </a:stretch>
        </p:blipFill>
        <p:spPr bwMode="auto">
          <a:xfrm>
            <a:off x="823268" y="1905001"/>
            <a:ext cx="7406332" cy="301159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Rotate About </a:t>
            </a:r>
            <a:r>
              <a:rPr lang="en-US" i="1" dirty="0" smtClean="0"/>
              <a:t>z</a:t>
            </a:r>
            <a:r>
              <a:rPr lang="en-US" dirty="0" smtClean="0"/>
              <a:t>-axis</a:t>
            </a:r>
            <a:endParaRPr lang="en-US" dirty="0"/>
          </a:p>
        </p:txBody>
      </p:sp>
      <p:sp>
        <p:nvSpPr>
          <p:cNvPr id="3" name="Date Placeholder 2"/>
          <p:cNvSpPr>
            <a:spLocks noGrp="1"/>
          </p:cNvSpPr>
          <p:nvPr>
            <p:ph type="dt" sz="half" idx="10"/>
          </p:nvPr>
        </p:nvSpPr>
        <p:spPr/>
        <p:txBody>
          <a:bodyPr/>
          <a:lstStyle/>
          <a:p>
            <a:r>
              <a:rPr lang="en-US" smtClean="0"/>
              <a:t>Chapter 5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pic>
        <p:nvPicPr>
          <p:cNvPr id="11266" name="Picture 2"/>
          <p:cNvPicPr>
            <a:picLocks noChangeAspect="1" noChangeArrowheads="1"/>
          </p:cNvPicPr>
          <p:nvPr/>
        </p:nvPicPr>
        <p:blipFill>
          <a:blip r:embed="rId2" cstate="print"/>
          <a:srcRect/>
          <a:stretch>
            <a:fillRect/>
          </a:stretch>
        </p:blipFill>
        <p:spPr bwMode="auto">
          <a:xfrm>
            <a:off x="457200" y="1905000"/>
            <a:ext cx="8229600" cy="3890248"/>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to 2D Case</a:t>
            </a:r>
            <a:endParaRPr lang="en-US" dirty="0"/>
          </a:p>
        </p:txBody>
      </p:sp>
      <p:sp>
        <p:nvSpPr>
          <p:cNvPr id="3" name="Date Placeholder 2"/>
          <p:cNvSpPr>
            <a:spLocks noGrp="1"/>
          </p:cNvSpPr>
          <p:nvPr>
            <p:ph type="dt" sz="half" idx="10"/>
          </p:nvPr>
        </p:nvSpPr>
        <p:spPr/>
        <p:txBody>
          <a:bodyPr/>
          <a:lstStyle/>
          <a:p>
            <a:r>
              <a:rPr lang="en-US" smtClean="0"/>
              <a:t>Chapter 5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pic>
        <p:nvPicPr>
          <p:cNvPr id="13314" name="Picture 2"/>
          <p:cNvPicPr>
            <a:picLocks noChangeAspect="1" noChangeArrowheads="1"/>
          </p:cNvPicPr>
          <p:nvPr/>
        </p:nvPicPr>
        <p:blipFill>
          <a:blip r:embed="rId2" cstate="print"/>
          <a:srcRect/>
          <a:stretch>
            <a:fillRect/>
          </a:stretch>
        </p:blipFill>
        <p:spPr bwMode="auto">
          <a:xfrm>
            <a:off x="685800" y="1678748"/>
            <a:ext cx="7902528" cy="329939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3D Rotation About </a:t>
            </a:r>
            <a:r>
              <a:rPr lang="en-US" dirty="0" err="1" smtClean="0"/>
              <a:t>Noncardinal</a:t>
            </a:r>
            <a:r>
              <a:rPr lang="en-US" dirty="0" smtClean="0"/>
              <a:t> Axis</a:t>
            </a:r>
            <a:endParaRPr lang="en-US" dirty="0"/>
          </a:p>
        </p:txBody>
      </p:sp>
      <p:sp>
        <p:nvSpPr>
          <p:cNvPr id="3" name="Content Placeholder 2"/>
          <p:cNvSpPr>
            <a:spLocks noGrp="1"/>
          </p:cNvSpPr>
          <p:nvPr>
            <p:ph idx="1"/>
          </p:nvPr>
        </p:nvSpPr>
        <p:spPr/>
        <p:txBody>
          <a:bodyPr>
            <a:normAutofit lnSpcReduction="10000"/>
          </a:bodyPr>
          <a:lstStyle/>
          <a:p>
            <a:r>
              <a:rPr lang="en-US" dirty="0" smtClean="0"/>
              <a:t>We can also rotate about an arbitrary axis that passes through the origin. </a:t>
            </a:r>
          </a:p>
          <a:p>
            <a:r>
              <a:rPr lang="en-US" dirty="0" smtClean="0"/>
              <a:t>This is more complicated and less common than rotating about a cardinal axis.</a:t>
            </a:r>
          </a:p>
          <a:p>
            <a:r>
              <a:rPr lang="en-US" dirty="0" smtClean="0"/>
              <a:t>Game programmers worry less about this because rotation about an arbitrary axis can be expressed as a sum of rotations about cardinal axes (Euler). </a:t>
            </a:r>
          </a:p>
          <a:p>
            <a:r>
              <a:rPr lang="en-US" dirty="0" smtClean="0"/>
              <a:t>Details are left to the book.</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5.2:</a:t>
            </a:r>
            <a:br>
              <a:rPr lang="en-US" sz="2700" dirty="0" smtClean="0"/>
            </a:br>
            <a:r>
              <a:rPr lang="en-US" sz="4000" dirty="0" smtClean="0"/>
              <a:t>Scale</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5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17</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smtClean="0"/>
              <a:t>Scaling Along Cardinal Axes in 2D</a:t>
            </a:r>
            <a:endParaRPr lang="en-US" dirty="0"/>
          </a:p>
        </p:txBody>
      </p:sp>
      <p:sp>
        <p:nvSpPr>
          <p:cNvPr id="5" name="Date Placeholder 4"/>
          <p:cNvSpPr>
            <a:spLocks noGrp="1"/>
          </p:cNvSpPr>
          <p:nvPr>
            <p:ph type="dt" sz="half" idx="10"/>
          </p:nvPr>
        </p:nvSpPr>
        <p:spPr/>
        <p:txBody>
          <a:bodyPr/>
          <a:lstStyle/>
          <a:p>
            <a:r>
              <a:rPr lang="en-US" smtClean="0"/>
              <a:t>Chapter 5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4"/>
          <p:cNvSpPr>
            <a:spLocks noGrp="1"/>
          </p:cNvSpPr>
          <p:nvPr>
            <p:ph type="sldNum" sz="quarter" idx="12"/>
          </p:nvPr>
        </p:nvSpPr>
        <p:spPr/>
        <p:txBody>
          <a:bodyPr/>
          <a:lstStyle/>
          <a:p>
            <a:fld id="{DB5E9EF1-8F54-4285-9F90-212DED48C151}" type="slidenum">
              <a:rPr lang="en-US"/>
              <a:pPr/>
              <a:t>18</a:t>
            </a:fld>
            <a:endParaRPr lang="en-US"/>
          </a:p>
        </p:txBody>
      </p:sp>
      <p:pic>
        <p:nvPicPr>
          <p:cNvPr id="2050" name="Picture 2" descr="C:\Users\ian\Desktop\figs_jpg\2d_scale.jpg"/>
          <p:cNvPicPr>
            <a:picLocks noChangeAspect="1" noChangeArrowheads="1"/>
          </p:cNvPicPr>
          <p:nvPr/>
        </p:nvPicPr>
        <p:blipFill>
          <a:blip r:embed="rId2" cstate="print"/>
          <a:srcRect/>
          <a:stretch>
            <a:fillRect/>
          </a:stretch>
        </p:blipFill>
        <p:spPr bwMode="auto">
          <a:xfrm>
            <a:off x="2590800" y="1752600"/>
            <a:ext cx="3962400" cy="4272852"/>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Basis Vectors for Scale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The basis vectors </a:t>
            </a:r>
            <a:r>
              <a:rPr lang="en-US" b="1" dirty="0" smtClean="0"/>
              <a:t>p</a:t>
            </a:r>
            <a:r>
              <a:rPr lang="en-US" dirty="0" smtClean="0"/>
              <a:t> and </a:t>
            </a:r>
            <a:r>
              <a:rPr lang="en-US" b="1" dirty="0" smtClean="0"/>
              <a:t>q</a:t>
            </a:r>
            <a:r>
              <a:rPr lang="en-US" dirty="0" smtClean="0"/>
              <a:t> are independently affected by the corresponding scale factors:</a:t>
            </a:r>
          </a:p>
          <a:p>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pic>
        <p:nvPicPr>
          <p:cNvPr id="16388" name="Picture 4"/>
          <p:cNvPicPr>
            <a:picLocks noChangeAspect="1" noChangeArrowheads="1"/>
          </p:cNvPicPr>
          <p:nvPr/>
        </p:nvPicPr>
        <p:blipFill>
          <a:blip r:embed="rId2" cstate="print"/>
          <a:srcRect/>
          <a:stretch>
            <a:fillRect/>
          </a:stretch>
        </p:blipFill>
        <p:spPr bwMode="auto">
          <a:xfrm>
            <a:off x="933450" y="2895600"/>
            <a:ext cx="7275513" cy="10668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You’ll See in This Chapter</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This chapter is concerned with expressing linear transformations in 3D using 3×3 matrices. It is divided roughly into two parts. </a:t>
            </a:r>
          </a:p>
          <a:p>
            <a:pPr marL="347472" indent="-347472"/>
            <a:r>
              <a:rPr lang="en-US" dirty="0" smtClean="0"/>
              <a:t>In the first part, Sections 5.1-5.5, we take the basic tools from previous chapters to derive matrices for primitive linear transformations of rotation, scaling, orthographic projection, reflection, and shearing.</a:t>
            </a:r>
          </a:p>
          <a:p>
            <a:r>
              <a:rPr lang="en-US" dirty="0" smtClean="0"/>
              <a:t>The second part of this chapter returns to general principles of transformations.</a:t>
            </a:r>
          </a:p>
          <a:p>
            <a:pPr lvl="1"/>
            <a:r>
              <a:rPr lang="en-US" dirty="0" smtClean="0"/>
              <a:t>Section 5.6 shows how a sequence of primitive transformations may be combined using matrix multiplication to form a more complicated transformation. </a:t>
            </a:r>
          </a:p>
          <a:p>
            <a:pPr lvl="1"/>
            <a:r>
              <a:rPr lang="en-US" dirty="0" smtClean="0"/>
              <a:t>Section 5.7 discusses various interesting categories of transformations, including linear, affine, invertible, angle-preserving, orthogonal, and rigid-body transforms.</a:t>
            </a:r>
          </a:p>
          <a:p>
            <a:endParaRPr lang="en-US" dirty="0"/>
          </a:p>
        </p:txBody>
      </p:sp>
      <p:sp>
        <p:nvSpPr>
          <p:cNvPr id="4" name="Date Placeholder 3"/>
          <p:cNvSpPr>
            <a:spLocks noGrp="1"/>
          </p:cNvSpPr>
          <p:nvPr>
            <p:ph type="dt" sz="half" idx="10"/>
          </p:nvPr>
        </p:nvSpPr>
        <p:spPr/>
        <p:txBody>
          <a:bodyPr/>
          <a:lstStyle/>
          <a:p>
            <a:r>
              <a:rPr lang="en-US" dirty="0" smtClean="0"/>
              <a:t>Chapter 5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Scale Matrix</a:t>
            </a:r>
            <a:endParaRPr lang="en-US" dirty="0"/>
          </a:p>
        </p:txBody>
      </p:sp>
      <p:sp>
        <p:nvSpPr>
          <p:cNvPr id="3" name="Content Placeholder 2"/>
          <p:cNvSpPr>
            <a:spLocks noGrp="1"/>
          </p:cNvSpPr>
          <p:nvPr>
            <p:ph idx="1"/>
          </p:nvPr>
        </p:nvSpPr>
        <p:spPr/>
        <p:txBody>
          <a:bodyPr/>
          <a:lstStyle/>
          <a:p>
            <a:pPr marL="0" indent="0">
              <a:buNone/>
            </a:pPr>
            <a:r>
              <a:rPr lang="en-US" dirty="0" smtClean="0"/>
              <a:t>Constructing the 2D scale matrix </a:t>
            </a:r>
            <a:r>
              <a:rPr lang="en-US" b="1" dirty="0" smtClean="0"/>
              <a:t>S</a:t>
            </a:r>
            <a:r>
              <a:rPr lang="en-US" dirty="0" smtClean="0"/>
              <a:t>(</a:t>
            </a:r>
            <a:r>
              <a:rPr lang="en-US" i="1" dirty="0" err="1" smtClean="0"/>
              <a:t>k</a:t>
            </a:r>
            <a:r>
              <a:rPr lang="en-US" i="1" baseline="-25000" dirty="0" err="1" smtClean="0"/>
              <a:t>x</a:t>
            </a:r>
            <a:r>
              <a:rPr lang="en-US" i="1" dirty="0" smtClean="0"/>
              <a:t>, </a:t>
            </a:r>
            <a:r>
              <a:rPr lang="en-US" i="1" dirty="0" err="1" smtClean="0"/>
              <a:t>k</a:t>
            </a:r>
            <a:r>
              <a:rPr lang="en-US" i="1" baseline="-25000" dirty="0" err="1" smtClean="0"/>
              <a:t>y</a:t>
            </a:r>
            <a:r>
              <a:rPr lang="en-US" dirty="0" smtClean="0"/>
              <a:t>) from these basis vectors:</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pic>
        <p:nvPicPr>
          <p:cNvPr id="17410" name="Picture 2"/>
          <p:cNvPicPr>
            <a:picLocks noChangeAspect="1" noChangeArrowheads="1"/>
          </p:cNvPicPr>
          <p:nvPr/>
        </p:nvPicPr>
        <p:blipFill>
          <a:blip r:embed="rId2" cstate="print"/>
          <a:srcRect/>
          <a:stretch>
            <a:fillRect/>
          </a:stretch>
        </p:blipFill>
        <p:spPr bwMode="auto">
          <a:xfrm>
            <a:off x="1631950" y="2870200"/>
            <a:ext cx="5880100" cy="11176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Scale Matrix</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pic>
        <p:nvPicPr>
          <p:cNvPr id="18434" name="Picture 2"/>
          <p:cNvPicPr>
            <a:picLocks noChangeAspect="1" noChangeArrowheads="1"/>
          </p:cNvPicPr>
          <p:nvPr/>
        </p:nvPicPr>
        <p:blipFill>
          <a:blip r:embed="rId2" cstate="print"/>
          <a:srcRect/>
          <a:stretch>
            <a:fillRect/>
          </a:stretch>
        </p:blipFill>
        <p:spPr bwMode="auto">
          <a:xfrm>
            <a:off x="1752600" y="1752600"/>
            <a:ext cx="5524500" cy="1574800"/>
          </a:xfrm>
          <a:prstGeom prst="rect">
            <a:avLst/>
          </a:prstGeom>
          <a:noFill/>
          <a:ln w="9525">
            <a:noFill/>
            <a:miter lim="800000"/>
            <a:headEnd/>
            <a:tailEnd/>
          </a:ln>
        </p:spPr>
      </p:pic>
      <p:pic>
        <p:nvPicPr>
          <p:cNvPr id="18435" name="Picture 3"/>
          <p:cNvPicPr>
            <a:picLocks noChangeAspect="1" noChangeArrowheads="1"/>
          </p:cNvPicPr>
          <p:nvPr/>
        </p:nvPicPr>
        <p:blipFill>
          <a:blip r:embed="rId3" cstate="print"/>
          <a:srcRect/>
          <a:stretch>
            <a:fillRect/>
          </a:stretch>
        </p:blipFill>
        <p:spPr bwMode="auto">
          <a:xfrm>
            <a:off x="406400" y="3810000"/>
            <a:ext cx="8329613" cy="16510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Scale in Arbitrary Direction</a:t>
            </a:r>
            <a:endParaRPr lang="en-US" dirty="0"/>
          </a:p>
        </p:txBody>
      </p:sp>
      <p:sp>
        <p:nvSpPr>
          <p:cNvPr id="3" name="Content Placeholder 2"/>
          <p:cNvSpPr>
            <a:spLocks noGrp="1"/>
          </p:cNvSpPr>
          <p:nvPr>
            <p:ph idx="1"/>
          </p:nvPr>
        </p:nvSpPr>
        <p:spPr>
          <a:xfrm>
            <a:off x="457200" y="1600201"/>
            <a:ext cx="8229600" cy="4038599"/>
          </a:xfrm>
        </p:spPr>
        <p:txBody>
          <a:bodyPr>
            <a:normAutofit/>
          </a:bodyPr>
          <a:lstStyle/>
          <a:p>
            <a:r>
              <a:rPr lang="en-US" dirty="0" smtClean="0"/>
              <a:t>The math for scaling in an arbitrary direction is intricate, but not too tricky.</a:t>
            </a:r>
          </a:p>
          <a:p>
            <a:r>
              <a:rPr lang="en-US" dirty="0" smtClean="0"/>
              <a:t>For game programmers it is not used very often.</a:t>
            </a:r>
          </a:p>
          <a:p>
            <a:r>
              <a:rPr lang="en-US" dirty="0" smtClean="0"/>
              <a:t>Details again left to the book.</a:t>
            </a:r>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5.3:</a:t>
            </a:r>
            <a:br>
              <a:rPr lang="en-US" sz="2700" dirty="0" smtClean="0"/>
            </a:br>
            <a:r>
              <a:rPr lang="en-US" sz="4000" dirty="0" smtClean="0"/>
              <a:t>Orthographic Projection</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5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23</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Orthographic Projection</a:t>
            </a:r>
          </a:p>
        </p:txBody>
      </p:sp>
      <p:sp>
        <p:nvSpPr>
          <p:cNvPr id="5" name="Date Placeholder 4"/>
          <p:cNvSpPr>
            <a:spLocks noGrp="1"/>
          </p:cNvSpPr>
          <p:nvPr>
            <p:ph type="dt" sz="half" idx="10"/>
          </p:nvPr>
        </p:nvSpPr>
        <p:spPr/>
        <p:txBody>
          <a:bodyPr/>
          <a:lstStyle/>
          <a:p>
            <a:r>
              <a:rPr lang="en-US" smtClean="0"/>
              <a:t>Chapter 5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4"/>
          <p:cNvSpPr>
            <a:spLocks noGrp="1"/>
          </p:cNvSpPr>
          <p:nvPr>
            <p:ph type="sldNum" sz="quarter" idx="12"/>
          </p:nvPr>
        </p:nvSpPr>
        <p:spPr/>
        <p:txBody>
          <a:bodyPr/>
          <a:lstStyle/>
          <a:p>
            <a:fld id="{EE187A4E-CDE7-45CE-BF99-243BD0D185D5}" type="slidenum">
              <a:rPr lang="en-US"/>
              <a:pPr/>
              <a:t>24</a:t>
            </a:fld>
            <a:endParaRPr lang="en-US"/>
          </a:p>
        </p:txBody>
      </p:sp>
      <p:pic>
        <p:nvPicPr>
          <p:cNvPr id="3074" name="Picture 2" descr="C:\Users\ian\Desktop\figs_jpg\ortho_project_teapot.jpg"/>
          <p:cNvPicPr>
            <a:picLocks noChangeAspect="1" noChangeArrowheads="1"/>
          </p:cNvPicPr>
          <p:nvPr/>
        </p:nvPicPr>
        <p:blipFill>
          <a:blip r:embed="rId2" cstate="print"/>
          <a:srcRect/>
          <a:stretch>
            <a:fillRect/>
          </a:stretch>
        </p:blipFill>
        <p:spPr bwMode="auto">
          <a:xfrm>
            <a:off x="1143000" y="1905000"/>
            <a:ext cx="6760954" cy="3733800"/>
          </a:xfrm>
          <a:prstGeom prst="rect">
            <a:avLst/>
          </a:prstGeom>
          <a:noFill/>
          <a:effectLst>
            <a:outerShdw blurRad="355600" dist="38100" dir="2700000" sx="103000" sy="103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Projecting Onto a Cardinal Axis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Projection onto a cardinal axis or plane most frequently occurs not by actual transformation, but by simply discarding one of the dimensions while assigning the data into a variable of lesser dimension. </a:t>
            </a:r>
          </a:p>
          <a:p>
            <a:r>
              <a:rPr lang="en-US" dirty="0" smtClean="0"/>
              <a:t>For example, we may turn a 3D object into a 2D object by discarding the </a:t>
            </a:r>
            <a:r>
              <a:rPr lang="en-US" i="1" dirty="0" smtClean="0"/>
              <a:t>z</a:t>
            </a:r>
            <a:r>
              <a:rPr lang="en-US" dirty="0" smtClean="0"/>
              <a:t> components of the points and copying only </a:t>
            </a:r>
            <a:r>
              <a:rPr lang="en-US" i="1" dirty="0" smtClean="0"/>
              <a:t>x</a:t>
            </a:r>
            <a:r>
              <a:rPr lang="en-US" dirty="0" smtClean="0"/>
              <a:t> and </a:t>
            </a:r>
            <a:r>
              <a:rPr lang="en-US" i="1" dirty="0" smtClean="0"/>
              <a:t>y</a:t>
            </a:r>
            <a:r>
              <a:rPr lang="en-US" dirty="0" smtClean="0"/>
              <a:t>.</a:t>
            </a:r>
          </a:p>
          <a:p>
            <a:r>
              <a:rPr lang="en-US" dirty="0" smtClean="0"/>
              <a:t>However, we can also project onto a cardinal axis or plane by using a scale value of zero on the perpendicular axis. </a:t>
            </a:r>
          </a:p>
          <a:p>
            <a:r>
              <a:rPr lang="en-US" dirty="0" smtClean="0"/>
              <a:t>For completeness, we present the matrices for these transformations:</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5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pic>
        <p:nvPicPr>
          <p:cNvPr id="20482" name="Picture 2"/>
          <p:cNvPicPr>
            <a:picLocks noChangeAspect="1" noChangeArrowheads="1"/>
          </p:cNvPicPr>
          <p:nvPr/>
        </p:nvPicPr>
        <p:blipFill>
          <a:blip r:embed="rId2" cstate="print"/>
          <a:srcRect/>
          <a:stretch>
            <a:fillRect/>
          </a:stretch>
        </p:blipFill>
        <p:spPr bwMode="auto">
          <a:xfrm>
            <a:off x="1752600" y="381000"/>
            <a:ext cx="5638800" cy="5692009"/>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5.4:</a:t>
            </a:r>
            <a:br>
              <a:rPr lang="en-US" sz="2700" dirty="0" smtClean="0"/>
            </a:br>
            <a:r>
              <a:rPr lang="en-US" sz="4000" dirty="0" smtClean="0"/>
              <a:t>Reflection</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5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27</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Reflection</a:t>
            </a:r>
          </a:p>
        </p:txBody>
      </p:sp>
      <p:sp>
        <p:nvSpPr>
          <p:cNvPr id="5" name="Date Placeholder 4"/>
          <p:cNvSpPr>
            <a:spLocks noGrp="1"/>
          </p:cNvSpPr>
          <p:nvPr>
            <p:ph type="dt" sz="half" idx="10"/>
          </p:nvPr>
        </p:nvSpPr>
        <p:spPr/>
        <p:txBody>
          <a:bodyPr/>
          <a:lstStyle/>
          <a:p>
            <a:r>
              <a:rPr lang="en-US" smtClean="0"/>
              <a:t>Chapter 5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4"/>
          <p:cNvSpPr>
            <a:spLocks noGrp="1"/>
          </p:cNvSpPr>
          <p:nvPr>
            <p:ph type="sldNum" sz="quarter" idx="12"/>
          </p:nvPr>
        </p:nvSpPr>
        <p:spPr/>
        <p:txBody>
          <a:bodyPr/>
          <a:lstStyle/>
          <a:p>
            <a:fld id="{C6E2E538-C229-4A29-9924-0ACAF58478A7}" type="slidenum">
              <a:rPr lang="en-US"/>
              <a:pPr/>
              <a:t>28</a:t>
            </a:fld>
            <a:endParaRPr lang="en-US"/>
          </a:p>
        </p:txBody>
      </p:sp>
      <p:pic>
        <p:nvPicPr>
          <p:cNvPr id="4098" name="Picture 2" descr="C:\Users\ian\Desktop\figs_jpg\reflect_examples.jpg"/>
          <p:cNvPicPr>
            <a:picLocks noChangeAspect="1" noChangeArrowheads="1"/>
          </p:cNvPicPr>
          <p:nvPr/>
        </p:nvPicPr>
        <p:blipFill>
          <a:blip r:embed="rId2" cstate="print"/>
          <a:srcRect/>
          <a:stretch>
            <a:fillRect/>
          </a:stretch>
        </p:blipFill>
        <p:spPr bwMode="auto">
          <a:xfrm>
            <a:off x="2667000" y="1752600"/>
            <a:ext cx="4127500" cy="4231287"/>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 in 2D</a:t>
            </a:r>
            <a:endParaRPr lang="en-US" dirty="0"/>
          </a:p>
        </p:txBody>
      </p:sp>
      <p:sp>
        <p:nvSpPr>
          <p:cNvPr id="3" name="Content Placeholder 2"/>
          <p:cNvSpPr>
            <a:spLocks noGrp="1"/>
          </p:cNvSpPr>
          <p:nvPr>
            <p:ph idx="1"/>
          </p:nvPr>
        </p:nvSpPr>
        <p:spPr/>
        <p:txBody>
          <a:bodyPr/>
          <a:lstStyle/>
          <a:p>
            <a:r>
              <a:rPr lang="en-US" dirty="0" smtClean="0"/>
              <a:t>Reflection can be accomplished by applying a scale factor of -1. </a:t>
            </a:r>
          </a:p>
          <a:p>
            <a:r>
              <a:rPr lang="en-US" dirty="0" smtClean="0"/>
              <a:t>Let </a:t>
            </a:r>
            <a:r>
              <a:rPr lang="en-US" b="1" dirty="0" smtClean="0"/>
              <a:t>n</a:t>
            </a:r>
            <a:r>
              <a:rPr lang="en-US" dirty="0" smtClean="0"/>
              <a:t> be a 2D unit vector. The following matrix performs a reflection about the axis through the origin perpendicular to </a:t>
            </a:r>
            <a:r>
              <a:rPr lang="en-US" b="1" dirty="0" smtClean="0"/>
              <a:t>n</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dirty="0"/>
          </a:p>
        </p:txBody>
      </p:sp>
      <p:pic>
        <p:nvPicPr>
          <p:cNvPr id="28674" name="Picture 2"/>
          <p:cNvPicPr>
            <a:picLocks noChangeAspect="1" noChangeArrowheads="1"/>
          </p:cNvPicPr>
          <p:nvPr/>
        </p:nvPicPr>
        <p:blipFill>
          <a:blip r:embed="rId2" cstate="print"/>
          <a:srcRect/>
          <a:stretch>
            <a:fillRect/>
          </a:stretch>
        </p:blipFill>
        <p:spPr bwMode="auto">
          <a:xfrm>
            <a:off x="1066800" y="4267200"/>
            <a:ext cx="7162801" cy="160335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001000" cy="1189038"/>
          </a:xfrm>
        </p:spPr>
        <p:txBody>
          <a:bodyPr/>
          <a:lstStyle/>
          <a:p>
            <a:r>
              <a:rPr lang="en-US" dirty="0" smtClean="0"/>
              <a:t>Word Cloud</a:t>
            </a:r>
            <a:endParaRPr lang="en-US" dirty="0"/>
          </a:p>
        </p:txBody>
      </p:sp>
      <p:sp>
        <p:nvSpPr>
          <p:cNvPr id="3" name="Date Placeholder 2"/>
          <p:cNvSpPr>
            <a:spLocks noGrp="1"/>
          </p:cNvSpPr>
          <p:nvPr>
            <p:ph type="dt" sz="half" idx="10"/>
          </p:nvPr>
        </p:nvSpPr>
        <p:spPr/>
        <p:txBody>
          <a:bodyPr/>
          <a:lstStyle/>
          <a:p>
            <a:r>
              <a:rPr lang="en-US" dirty="0" smtClean="0"/>
              <a:t>Chapter 5 Notes</a:t>
            </a:r>
            <a:endParaRPr lang="en-US" dirty="0"/>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pic>
        <p:nvPicPr>
          <p:cNvPr id="7" name="Picture 2" descr="C:\Users\ian\Documents\Game Math Book\Wordle\Images\matrixtransforms.png"/>
          <p:cNvPicPr>
            <a:picLocks noChangeAspect="1" noChangeArrowheads="1"/>
          </p:cNvPicPr>
          <p:nvPr/>
        </p:nvPicPr>
        <p:blipFill>
          <a:blip r:embed="rId2" cstate="print"/>
          <a:srcRect/>
          <a:stretch>
            <a:fillRect/>
          </a:stretch>
        </p:blipFill>
        <p:spPr bwMode="auto">
          <a:xfrm>
            <a:off x="533400" y="1600200"/>
            <a:ext cx="7987302" cy="4336508"/>
          </a:xfrm>
          <a:prstGeom prst="rect">
            <a:avLst/>
          </a:prstGeom>
          <a:noFill/>
          <a:effectLst>
            <a:outerShdw blurRad="139700" dist="38100" dir="2700000" sx="101000" sy="101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 in 3D</a:t>
            </a:r>
            <a:endParaRPr lang="en-US" dirty="0"/>
          </a:p>
        </p:txBody>
      </p:sp>
      <p:sp>
        <p:nvSpPr>
          <p:cNvPr id="3" name="Content Placeholder 2"/>
          <p:cNvSpPr>
            <a:spLocks noGrp="1"/>
          </p:cNvSpPr>
          <p:nvPr>
            <p:ph idx="1"/>
          </p:nvPr>
        </p:nvSpPr>
        <p:spPr/>
        <p:txBody>
          <a:bodyPr/>
          <a:lstStyle/>
          <a:p>
            <a:pPr marL="0" indent="0">
              <a:buNone/>
            </a:pPr>
            <a:r>
              <a:rPr lang="en-US" dirty="0" smtClean="0"/>
              <a:t>In 3D, we have a reflecting </a:t>
            </a:r>
            <a:r>
              <a:rPr lang="en-US" i="1" dirty="0" smtClean="0"/>
              <a:t>plane</a:t>
            </a:r>
            <a:r>
              <a:rPr lang="en-US" dirty="0" smtClean="0"/>
              <a:t> instead of an axis. The following matrix reflects about a plane through the origin perpendicular to the unit vector </a:t>
            </a:r>
            <a:r>
              <a:rPr lang="en-US" b="1" dirty="0" smtClean="0"/>
              <a:t>n</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pic>
        <p:nvPicPr>
          <p:cNvPr id="29698" name="Picture 2"/>
          <p:cNvPicPr>
            <a:picLocks noChangeAspect="1" noChangeArrowheads="1"/>
          </p:cNvPicPr>
          <p:nvPr/>
        </p:nvPicPr>
        <p:blipFill>
          <a:blip r:embed="rId2" cstate="print"/>
          <a:srcRect/>
          <a:stretch>
            <a:fillRect/>
          </a:stretch>
        </p:blipFill>
        <p:spPr bwMode="auto">
          <a:xfrm>
            <a:off x="1219200" y="3733800"/>
            <a:ext cx="7666616" cy="18288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5.5:</a:t>
            </a:r>
            <a:br>
              <a:rPr lang="en-US" sz="2700" dirty="0" smtClean="0"/>
            </a:br>
            <a:r>
              <a:rPr lang="en-US" sz="4000" dirty="0" smtClean="0"/>
              <a:t>Shearing</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5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31</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Shearing</a:t>
            </a:r>
          </a:p>
        </p:txBody>
      </p:sp>
      <p:sp>
        <p:nvSpPr>
          <p:cNvPr id="5" name="Date Placeholder 4"/>
          <p:cNvSpPr>
            <a:spLocks noGrp="1"/>
          </p:cNvSpPr>
          <p:nvPr>
            <p:ph type="dt" sz="half" idx="10"/>
          </p:nvPr>
        </p:nvSpPr>
        <p:spPr/>
        <p:txBody>
          <a:bodyPr/>
          <a:lstStyle/>
          <a:p>
            <a:r>
              <a:rPr lang="en-US" smtClean="0"/>
              <a:t>Chapter 5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4"/>
          <p:cNvSpPr>
            <a:spLocks noGrp="1"/>
          </p:cNvSpPr>
          <p:nvPr>
            <p:ph type="sldNum" sz="quarter" idx="12"/>
          </p:nvPr>
        </p:nvSpPr>
        <p:spPr/>
        <p:txBody>
          <a:bodyPr/>
          <a:lstStyle/>
          <a:p>
            <a:fld id="{E5AB66CC-F59F-45D5-AFA9-0236194D5805}" type="slidenum">
              <a:rPr lang="en-US"/>
              <a:pPr/>
              <a:t>32</a:t>
            </a:fld>
            <a:endParaRPr lang="en-US"/>
          </a:p>
        </p:txBody>
      </p:sp>
      <p:pic>
        <p:nvPicPr>
          <p:cNvPr id="5122" name="Picture 2" descr="C:\Users\ian\Desktop\figs_jpg\shear_2d_x_example.jpg"/>
          <p:cNvPicPr>
            <a:picLocks noChangeAspect="1" noChangeArrowheads="1"/>
          </p:cNvPicPr>
          <p:nvPr/>
        </p:nvPicPr>
        <p:blipFill>
          <a:blip r:embed="rId2" cstate="print"/>
          <a:srcRect/>
          <a:stretch>
            <a:fillRect/>
          </a:stretch>
        </p:blipFill>
        <p:spPr bwMode="auto">
          <a:xfrm>
            <a:off x="2514600" y="1676400"/>
            <a:ext cx="4114800" cy="4114800"/>
          </a:xfrm>
          <a:prstGeom prst="rect">
            <a:avLst/>
          </a:prstGeom>
          <a:noFill/>
        </p:spPr>
      </p:pic>
      <p:pic>
        <p:nvPicPr>
          <p:cNvPr id="5124" name="Picture 4"/>
          <p:cNvPicPr>
            <a:picLocks noChangeAspect="1" noChangeArrowheads="1"/>
          </p:cNvPicPr>
          <p:nvPr/>
        </p:nvPicPr>
        <p:blipFill>
          <a:blip r:embed="rId3" cstate="print"/>
          <a:srcRect/>
          <a:stretch>
            <a:fillRect/>
          </a:stretch>
        </p:blipFill>
        <p:spPr bwMode="auto">
          <a:xfrm>
            <a:off x="8001000" y="1752600"/>
            <a:ext cx="857250" cy="86836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Shearing in 2D</a:t>
            </a:r>
            <a:endParaRPr lang="en-US" dirty="0"/>
          </a:p>
        </p:txBody>
      </p:sp>
      <p:sp>
        <p:nvSpPr>
          <p:cNvPr id="3" name="Content Placeholder 2"/>
          <p:cNvSpPr>
            <a:spLocks noGrp="1"/>
          </p:cNvSpPr>
          <p:nvPr>
            <p:ph idx="1"/>
          </p:nvPr>
        </p:nvSpPr>
        <p:spPr/>
        <p:txBody>
          <a:bodyPr/>
          <a:lstStyle/>
          <a:p>
            <a:r>
              <a:rPr lang="en-US" dirty="0" smtClean="0"/>
              <a:t>Shearing is a transformation that skews the coordinate space, stretching it non-uniformly.</a:t>
            </a:r>
          </a:p>
          <a:p>
            <a:r>
              <a:rPr lang="en-US" dirty="0" smtClean="0"/>
              <a:t>Angles are not preserved; however, surprisingly, areas and volumes are. </a:t>
            </a:r>
          </a:p>
          <a:p>
            <a:r>
              <a:rPr lang="en-US" dirty="0" smtClean="0"/>
              <a:t>The basic idea is to add a multiple of one coordinate to the other. </a:t>
            </a:r>
          </a:p>
          <a:p>
            <a:r>
              <a:rPr lang="en-US" dirty="0" smtClean="0"/>
              <a:t>For example, in 2D, we might take a multiple of </a:t>
            </a:r>
            <a:r>
              <a:rPr lang="en-US" i="1" dirty="0" smtClean="0"/>
              <a:t>y</a:t>
            </a:r>
            <a:r>
              <a:rPr lang="en-US" dirty="0" smtClean="0"/>
              <a:t> and add it to </a:t>
            </a:r>
            <a:r>
              <a:rPr lang="en-US" i="1" dirty="0" smtClean="0"/>
              <a:t>x</a:t>
            </a:r>
            <a:r>
              <a:rPr lang="en-US" dirty="0" smtClean="0"/>
              <a:t>, so that </a:t>
            </a:r>
            <a:r>
              <a:rPr lang="en-US" i="1" dirty="0" smtClean="0"/>
              <a:t>x</a:t>
            </a:r>
            <a:r>
              <a:rPr lang="en-US" dirty="0" smtClean="0"/>
              <a:t>' = </a:t>
            </a:r>
            <a:r>
              <a:rPr lang="en-US" i="1" dirty="0" smtClean="0"/>
              <a:t>x</a:t>
            </a:r>
            <a:r>
              <a:rPr lang="en-US" dirty="0" smtClean="0"/>
              <a:t> + </a:t>
            </a:r>
            <a:r>
              <a:rPr lang="en-US" i="1" dirty="0" err="1" smtClean="0"/>
              <a:t>sy</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Shear Matrices</a:t>
            </a:r>
            <a:endParaRPr lang="en-US" dirty="0"/>
          </a:p>
        </p:txBody>
      </p:sp>
      <p:sp>
        <p:nvSpPr>
          <p:cNvPr id="3" name="Content Placeholder 2"/>
          <p:cNvSpPr>
            <a:spLocks noGrp="1"/>
          </p:cNvSpPr>
          <p:nvPr>
            <p:ph idx="1"/>
          </p:nvPr>
        </p:nvSpPr>
        <p:spPr/>
        <p:txBody>
          <a:bodyPr/>
          <a:lstStyle/>
          <a:p>
            <a:pPr marL="0" indent="0">
              <a:buNone/>
            </a:pPr>
            <a:r>
              <a:rPr lang="en-US" dirty="0" smtClean="0"/>
              <a:t>Let </a:t>
            </a:r>
            <a:r>
              <a:rPr lang="en-US" b="1" dirty="0" err="1" smtClean="0"/>
              <a:t>H</a:t>
            </a:r>
            <a:r>
              <a:rPr lang="en-US" i="1" baseline="-25000" dirty="0" err="1" smtClean="0"/>
              <a:t>x</a:t>
            </a:r>
            <a:r>
              <a:rPr lang="en-US" dirty="0" smtClean="0"/>
              <a:t>(</a:t>
            </a:r>
            <a:r>
              <a:rPr lang="en-US" i="1" dirty="0" smtClean="0"/>
              <a:t>s</a:t>
            </a:r>
            <a:r>
              <a:rPr lang="en-US" dirty="0" smtClean="0"/>
              <a:t>) be the shear matrix that shears the </a:t>
            </a:r>
            <a:r>
              <a:rPr lang="en-US" i="1" dirty="0" smtClean="0"/>
              <a:t>x</a:t>
            </a:r>
            <a:r>
              <a:rPr lang="en-US" dirty="0" smtClean="0"/>
              <a:t> coordinate by the other coordinate, </a:t>
            </a:r>
            <a:r>
              <a:rPr lang="en-US" i="1" dirty="0" smtClean="0"/>
              <a:t>y</a:t>
            </a:r>
            <a:r>
              <a:rPr lang="en-US" dirty="0" smtClean="0"/>
              <a:t>, by amount </a:t>
            </a:r>
            <a:r>
              <a:rPr lang="en-US" i="1" dirty="0" smtClean="0"/>
              <a:t>s</a:t>
            </a:r>
            <a:r>
              <a:rPr lang="en-US" dirty="0" smtClean="0"/>
              <a:t>.</a:t>
            </a:r>
            <a:endParaRPr lang="en-US" dirty="0"/>
          </a:p>
        </p:txBody>
      </p:sp>
      <p:sp>
        <p:nvSpPr>
          <p:cNvPr id="4" name="Date Placeholder 3"/>
          <p:cNvSpPr>
            <a:spLocks noGrp="1"/>
          </p:cNvSpPr>
          <p:nvPr>
            <p:ph type="dt" sz="half" idx="10"/>
          </p:nvPr>
        </p:nvSpPr>
        <p:spPr/>
        <p:txBody>
          <a:bodyPr/>
          <a:lstStyle/>
          <a:p>
            <a:r>
              <a:rPr lang="en-US" dirty="0" smtClean="0"/>
              <a:t>Chapter 5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pic>
        <p:nvPicPr>
          <p:cNvPr id="30722" name="Picture 2"/>
          <p:cNvPicPr>
            <a:picLocks noChangeAspect="1" noChangeArrowheads="1"/>
          </p:cNvPicPr>
          <p:nvPr/>
        </p:nvPicPr>
        <p:blipFill>
          <a:blip r:embed="rId2" cstate="print"/>
          <a:srcRect/>
          <a:stretch>
            <a:fillRect/>
          </a:stretch>
        </p:blipFill>
        <p:spPr bwMode="auto">
          <a:xfrm>
            <a:off x="2698750" y="2870200"/>
            <a:ext cx="3746500" cy="1574800"/>
          </a:xfrm>
          <a:prstGeom prst="rect">
            <a:avLst/>
          </a:prstGeom>
          <a:noFill/>
          <a:ln w="9525">
            <a:noFill/>
            <a:miter lim="800000"/>
            <a:headEnd/>
            <a:tailEnd/>
          </a:ln>
        </p:spPr>
      </p:pic>
      <p:pic>
        <p:nvPicPr>
          <p:cNvPr id="30723" name="Picture 3"/>
          <p:cNvPicPr>
            <a:picLocks noChangeAspect="1" noChangeArrowheads="1"/>
          </p:cNvPicPr>
          <p:nvPr/>
        </p:nvPicPr>
        <p:blipFill>
          <a:blip r:embed="rId3" cstate="print"/>
          <a:srcRect/>
          <a:stretch>
            <a:fillRect/>
          </a:stretch>
        </p:blipFill>
        <p:spPr bwMode="auto">
          <a:xfrm>
            <a:off x="2717800" y="4343400"/>
            <a:ext cx="3708400" cy="11176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Shear Matrices</a:t>
            </a:r>
            <a:endParaRPr lang="en-US" dirty="0"/>
          </a:p>
        </p:txBody>
      </p:sp>
      <p:sp>
        <p:nvSpPr>
          <p:cNvPr id="3" name="Content Placeholder 2"/>
          <p:cNvSpPr>
            <a:spLocks noGrp="1"/>
          </p:cNvSpPr>
          <p:nvPr>
            <p:ph idx="1"/>
          </p:nvPr>
        </p:nvSpPr>
        <p:spPr/>
        <p:txBody>
          <a:bodyPr/>
          <a:lstStyle/>
          <a:p>
            <a:r>
              <a:rPr lang="en-US" dirty="0" smtClean="0"/>
              <a:t>In 3D, we can take one coordinate and add different multiples of that coordinate to the other two coordinates. </a:t>
            </a:r>
          </a:p>
          <a:p>
            <a:r>
              <a:rPr lang="en-US" dirty="0" smtClean="0"/>
              <a:t>The notation </a:t>
            </a:r>
            <a:r>
              <a:rPr lang="en-US" dirty="0" err="1" smtClean="0"/>
              <a:t>H</a:t>
            </a:r>
            <a:r>
              <a:rPr lang="en-US" i="1" baseline="-25000" dirty="0" err="1" smtClean="0"/>
              <a:t>xy</a:t>
            </a:r>
            <a:r>
              <a:rPr lang="en-US" dirty="0" smtClean="0"/>
              <a:t> indicates that the </a:t>
            </a:r>
            <a:r>
              <a:rPr lang="en-US" i="1" dirty="0" smtClean="0"/>
              <a:t>x</a:t>
            </a:r>
            <a:r>
              <a:rPr lang="en-US" dirty="0" smtClean="0"/>
              <a:t> and </a:t>
            </a:r>
            <a:r>
              <a:rPr lang="en-US" i="1" dirty="0" smtClean="0"/>
              <a:t>y</a:t>
            </a:r>
            <a:r>
              <a:rPr lang="en-US" dirty="0" smtClean="0"/>
              <a:t> coordinates are shifted by the other coordinate, </a:t>
            </a:r>
            <a:r>
              <a:rPr lang="en-US" i="1" dirty="0" smtClean="0"/>
              <a:t>z</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Shear Matrices</a:t>
            </a:r>
            <a:endParaRPr lang="en-US" dirty="0"/>
          </a:p>
        </p:txBody>
      </p:sp>
      <p:pic>
        <p:nvPicPr>
          <p:cNvPr id="32770" name="Picture 2"/>
          <p:cNvPicPr>
            <a:picLocks noGrp="1" noChangeAspect="1" noChangeArrowheads="1"/>
          </p:cNvPicPr>
          <p:nvPr>
            <p:ph idx="1"/>
          </p:nvPr>
        </p:nvPicPr>
        <p:blipFill>
          <a:blip r:embed="rId2" cstate="print"/>
          <a:stretch>
            <a:fillRect/>
          </a:stretch>
        </p:blipFill>
        <p:spPr bwMode="auto">
          <a:xfrm>
            <a:off x="2590799" y="1772872"/>
            <a:ext cx="4126059" cy="4353291"/>
          </a:xfrm>
          <a:prstGeom prst="rect">
            <a:avLst/>
          </a:prstGeom>
          <a:noFill/>
          <a:ln w="9525">
            <a:noFill/>
            <a:miter lim="800000"/>
            <a:headEnd/>
            <a:tailEnd/>
          </a:ln>
        </p:spPr>
      </p:pic>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5.6:</a:t>
            </a:r>
            <a:br>
              <a:rPr lang="en-US" sz="2700" dirty="0" smtClean="0"/>
            </a:br>
            <a:r>
              <a:rPr lang="en-US" sz="4000" dirty="0" smtClean="0"/>
              <a:t>Combining Transformations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5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37</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Combining Transforms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Transformation matrices are combined using matrix multiplication.</a:t>
            </a:r>
          </a:p>
          <a:p>
            <a:r>
              <a:rPr lang="en-US" dirty="0" smtClean="0"/>
              <a:t>One very common example of this is in rendering. Imagine there is an object at an arbitrary position and orientation in the world. </a:t>
            </a:r>
          </a:p>
          <a:p>
            <a:r>
              <a:rPr lang="en-US" dirty="0" smtClean="0"/>
              <a:t>We wish to render this object given a camera in any position and orientation. </a:t>
            </a:r>
          </a:p>
          <a:p>
            <a:r>
              <a:rPr lang="en-US" dirty="0" smtClean="0"/>
              <a:t>To do this, we must take the vertices of the object (assuming we are rendering some sort of triangle mesh) and transform them from object space into world space. </a:t>
            </a:r>
          </a:p>
          <a:p>
            <a:r>
              <a:rPr lang="en-US" dirty="0" smtClean="0"/>
              <a:t>This transform is known as the </a:t>
            </a:r>
            <a:r>
              <a:rPr lang="en-US" i="1" dirty="0" smtClean="0"/>
              <a:t>model transform</a:t>
            </a:r>
            <a:r>
              <a:rPr lang="en-US" dirty="0" smtClean="0"/>
              <a:t>, which we'll denote </a:t>
            </a:r>
            <a:r>
              <a:rPr lang="en-US" b="1" dirty="0" err="1" smtClean="0"/>
              <a:t>M</a:t>
            </a:r>
            <a:r>
              <a:rPr lang="en-US" baseline="-25000" dirty="0" err="1" smtClean="0"/>
              <a:t>obj→wld</a:t>
            </a:r>
            <a:endParaRPr lang="en-US" dirty="0" smtClean="0"/>
          </a:p>
          <a:p>
            <a:r>
              <a:rPr lang="en-US" dirty="0" smtClean="0"/>
              <a:t>From there, we transform world-space vertices using the </a:t>
            </a:r>
            <a:r>
              <a:rPr lang="en-US" i="1" dirty="0" smtClean="0"/>
              <a:t>view transform</a:t>
            </a:r>
            <a:r>
              <a:rPr lang="en-US" dirty="0" smtClean="0"/>
              <a:t>, denoted </a:t>
            </a:r>
            <a:r>
              <a:rPr lang="en-US" b="1" dirty="0" err="1" smtClean="0"/>
              <a:t>M</a:t>
            </a:r>
            <a:r>
              <a:rPr lang="en-US" baseline="-25000" dirty="0" err="1" smtClean="0"/>
              <a:t>wld→cam</a:t>
            </a:r>
            <a:r>
              <a:rPr lang="en-US" dirty="0" smtClean="0"/>
              <a:t> into camera space. </a:t>
            </a:r>
          </a:p>
          <a:p>
            <a:r>
              <a:rPr lang="en-US" dirty="0" smtClean="0"/>
              <a:t>The math involved is summarized on the next slide:</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Render Matrix Example</a:t>
            </a:r>
            <a:endParaRPr lang="en-US" dirty="0"/>
          </a:p>
        </p:txBody>
      </p:sp>
      <p:sp>
        <p:nvSpPr>
          <p:cNvPr id="3" name="Content Placeholder 2"/>
          <p:cNvSpPr>
            <a:spLocks noGrp="1"/>
          </p:cNvSpPr>
          <p:nvPr>
            <p:ph idx="1"/>
          </p:nvPr>
        </p:nvSpPr>
        <p:spPr>
          <a:xfrm>
            <a:off x="457200" y="2971800"/>
            <a:ext cx="8229600" cy="457200"/>
          </a:xfrm>
        </p:spPr>
        <p:txBody>
          <a:bodyPr>
            <a:normAutofit fontScale="85000" lnSpcReduction="20000"/>
          </a:bodyPr>
          <a:lstStyle/>
          <a:p>
            <a:r>
              <a:rPr lang="en-US" dirty="0" smtClean="0"/>
              <a:t>Since matrix multiplication is associative,</a:t>
            </a:r>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pic>
        <p:nvPicPr>
          <p:cNvPr id="44035" name="Picture 3"/>
          <p:cNvPicPr>
            <a:picLocks noChangeAspect="1" noChangeArrowheads="1"/>
          </p:cNvPicPr>
          <p:nvPr/>
        </p:nvPicPr>
        <p:blipFill>
          <a:blip r:embed="rId2" cstate="print"/>
          <a:srcRect/>
          <a:stretch>
            <a:fillRect/>
          </a:stretch>
        </p:blipFill>
        <p:spPr bwMode="auto">
          <a:xfrm>
            <a:off x="2362200" y="1676400"/>
            <a:ext cx="4267200" cy="1263019"/>
          </a:xfrm>
          <a:prstGeom prst="rect">
            <a:avLst/>
          </a:prstGeom>
          <a:noFill/>
          <a:ln w="9525">
            <a:noFill/>
            <a:miter lim="800000"/>
            <a:headEnd/>
            <a:tailEnd/>
          </a:ln>
        </p:spPr>
      </p:pic>
      <p:pic>
        <p:nvPicPr>
          <p:cNvPr id="44036" name="Picture 4"/>
          <p:cNvPicPr>
            <a:picLocks noChangeAspect="1" noChangeArrowheads="1"/>
          </p:cNvPicPr>
          <p:nvPr/>
        </p:nvPicPr>
        <p:blipFill>
          <a:blip r:embed="rId3" cstate="print"/>
          <a:srcRect/>
          <a:stretch>
            <a:fillRect/>
          </a:stretch>
        </p:blipFill>
        <p:spPr bwMode="auto">
          <a:xfrm>
            <a:off x="1828800" y="3505200"/>
            <a:ext cx="4953000" cy="982241"/>
          </a:xfrm>
          <a:prstGeom prst="rect">
            <a:avLst/>
          </a:prstGeom>
          <a:noFill/>
          <a:ln w="9525">
            <a:noFill/>
            <a:miter lim="800000"/>
            <a:headEnd/>
            <a:tailEnd/>
          </a:ln>
        </p:spPr>
      </p:pic>
      <p:pic>
        <p:nvPicPr>
          <p:cNvPr id="44037" name="Picture 5"/>
          <p:cNvPicPr>
            <a:picLocks noChangeAspect="1" noChangeArrowheads="1"/>
          </p:cNvPicPr>
          <p:nvPr/>
        </p:nvPicPr>
        <p:blipFill>
          <a:blip r:embed="rId4" cstate="print"/>
          <a:srcRect/>
          <a:stretch>
            <a:fillRect/>
          </a:stretch>
        </p:blipFill>
        <p:spPr bwMode="auto">
          <a:xfrm>
            <a:off x="2514600" y="5257800"/>
            <a:ext cx="4551903" cy="914400"/>
          </a:xfrm>
          <a:prstGeom prst="rect">
            <a:avLst/>
          </a:prstGeom>
          <a:noFill/>
          <a:ln w="9525">
            <a:noFill/>
            <a:miter lim="800000"/>
            <a:headEnd/>
            <a:tailEnd/>
          </a:ln>
        </p:spPr>
      </p:pic>
      <p:sp>
        <p:nvSpPr>
          <p:cNvPr id="12" name="Content Placeholder 2"/>
          <p:cNvSpPr txBox="1">
            <a:spLocks/>
          </p:cNvSpPr>
          <p:nvPr/>
        </p:nvSpPr>
        <p:spPr>
          <a:xfrm>
            <a:off x="304800" y="4419600"/>
            <a:ext cx="8229600" cy="1066800"/>
          </a:xfrm>
          <a:prstGeom prst="rect">
            <a:avLst/>
          </a:prstGeom>
        </p:spPr>
        <p:txBody>
          <a:bodyPr vert="horz" lIns="91440" tIns="45720" rIns="91440" bIns="45720" rtlCol="0">
            <a:normAutofit fontScale="775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Thus we can concatenate the matrices outside the loop, and only have one matrix multiplication inside the loop (remember there are many vertices):</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5.1:</a:t>
            </a:r>
            <a:br>
              <a:rPr lang="en-US" sz="2700" dirty="0" smtClean="0"/>
            </a:br>
            <a:r>
              <a:rPr lang="en-US" sz="4000" dirty="0" smtClean="0"/>
              <a:t>Rotation</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5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4</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Geometric Interpretation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So we see that matrix concatenation works from an algebraic perspective using the associative property of matrix multiplication. </a:t>
            </a:r>
          </a:p>
          <a:p>
            <a:r>
              <a:rPr lang="en-US" dirty="0" smtClean="0"/>
              <a:t>Let's see if we can't get a more geometric interpretation.</a:t>
            </a:r>
          </a:p>
          <a:p>
            <a:r>
              <a:rPr lang="en-US" dirty="0" smtClean="0"/>
              <a:t>Recall that that the rows of a matrix contain the basis vectors after transformation.  This is true even in the case of multiple transformations. </a:t>
            </a:r>
          </a:p>
          <a:p>
            <a:r>
              <a:rPr lang="en-US" dirty="0" smtClean="0"/>
              <a:t>Notice that in the matrix product </a:t>
            </a:r>
            <a:r>
              <a:rPr lang="en-US" b="1" dirty="0" smtClean="0"/>
              <a:t>AB</a:t>
            </a:r>
            <a:r>
              <a:rPr lang="en-US" dirty="0" smtClean="0"/>
              <a:t>, each resulting row is the product of the corresponding row from </a:t>
            </a:r>
            <a:r>
              <a:rPr lang="en-US" b="1" dirty="0" smtClean="0"/>
              <a:t>A</a:t>
            </a:r>
            <a:r>
              <a:rPr lang="en-US" dirty="0" smtClean="0"/>
              <a:t> times the matrix </a:t>
            </a:r>
            <a:r>
              <a:rPr lang="en-US" b="1" dirty="0" smtClean="0"/>
              <a:t>B</a:t>
            </a:r>
            <a:r>
              <a:rPr lang="en-US" dirty="0" smtClean="0"/>
              <a:t>. </a:t>
            </a:r>
          </a:p>
          <a:p>
            <a:r>
              <a:rPr lang="en-US" dirty="0" smtClean="0"/>
              <a:t>Let the row vectors </a:t>
            </a:r>
            <a:r>
              <a:rPr lang="en-US" b="1" dirty="0" smtClean="0"/>
              <a:t>a</a:t>
            </a:r>
            <a:r>
              <a:rPr lang="en-US" baseline="-25000" dirty="0" smtClean="0"/>
              <a:t>1</a:t>
            </a:r>
            <a:r>
              <a:rPr lang="en-US" dirty="0" smtClean="0"/>
              <a:t>, </a:t>
            </a:r>
            <a:r>
              <a:rPr lang="en-US" b="1" dirty="0" smtClean="0"/>
              <a:t>a</a:t>
            </a:r>
            <a:r>
              <a:rPr lang="en-US" baseline="-25000" dirty="0" smtClean="0"/>
              <a:t>2</a:t>
            </a:r>
            <a:r>
              <a:rPr lang="en-US" dirty="0" smtClean="0"/>
              <a:t>, and </a:t>
            </a:r>
            <a:r>
              <a:rPr lang="en-US" b="1" dirty="0" smtClean="0"/>
              <a:t>a</a:t>
            </a:r>
            <a:r>
              <a:rPr lang="en-US" baseline="-25000" dirty="0" smtClean="0"/>
              <a:t>3</a:t>
            </a:r>
            <a:r>
              <a:rPr lang="en-US" dirty="0" smtClean="0"/>
              <a:t> stand for the rows of </a:t>
            </a:r>
            <a:r>
              <a:rPr lang="en-US" b="1" dirty="0" smtClean="0"/>
              <a:t>A</a:t>
            </a:r>
            <a:r>
              <a:rPr lang="en-US" dirty="0" smtClean="0"/>
              <a:t>. </a:t>
            </a:r>
          </a:p>
          <a:p>
            <a:r>
              <a:rPr lang="en-US" dirty="0" smtClean="0"/>
              <a:t>Then matrix multiplication can alternatively be written like this…</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Geometric Interpretation</a:t>
            </a:r>
            <a:endParaRPr lang="en-US" dirty="0"/>
          </a:p>
        </p:txBody>
      </p:sp>
      <p:sp>
        <p:nvSpPr>
          <p:cNvPr id="3" name="Content Placeholder 2"/>
          <p:cNvSpPr>
            <a:spLocks noGrp="1"/>
          </p:cNvSpPr>
          <p:nvPr>
            <p:ph idx="1"/>
          </p:nvPr>
        </p:nvSpPr>
        <p:spPr>
          <a:xfrm>
            <a:off x="457200" y="3505200"/>
            <a:ext cx="8229600" cy="2620963"/>
          </a:xfrm>
        </p:spPr>
        <p:txBody>
          <a:bodyPr/>
          <a:lstStyle/>
          <a:p>
            <a:pPr marL="0" indent="0">
              <a:buNone/>
            </a:pPr>
            <a:r>
              <a:rPr lang="en-US" dirty="0" smtClean="0"/>
              <a:t>This makes it explicitly clear that the rows of the product of </a:t>
            </a:r>
            <a:r>
              <a:rPr lang="en-US" b="1" dirty="0" smtClean="0"/>
              <a:t>AB</a:t>
            </a:r>
            <a:r>
              <a:rPr lang="en-US" dirty="0" smtClean="0"/>
              <a:t> are actually the result of transforming the basis vectors in </a:t>
            </a:r>
            <a:r>
              <a:rPr lang="en-US" b="1" dirty="0" smtClean="0"/>
              <a:t>A</a:t>
            </a:r>
            <a:r>
              <a:rPr lang="en-US" dirty="0" smtClean="0"/>
              <a:t> by </a:t>
            </a:r>
            <a:r>
              <a:rPr lang="en-US" b="1" dirty="0" smtClean="0"/>
              <a:t>B</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pic>
        <p:nvPicPr>
          <p:cNvPr id="7" name="Picture 2"/>
          <p:cNvPicPr>
            <a:picLocks noChangeAspect="1" noChangeArrowheads="1"/>
          </p:cNvPicPr>
          <p:nvPr/>
        </p:nvPicPr>
        <p:blipFill>
          <a:blip r:embed="rId2" cstate="print"/>
          <a:srcRect/>
          <a:stretch>
            <a:fillRect/>
          </a:stretch>
        </p:blipFill>
        <p:spPr bwMode="auto">
          <a:xfrm>
            <a:off x="1066800" y="1752600"/>
            <a:ext cx="6934200" cy="13239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of Transformations</a:t>
            </a:r>
            <a:endParaRPr lang="en-US" dirty="0"/>
          </a:p>
        </p:txBody>
      </p:sp>
      <p:sp>
        <p:nvSpPr>
          <p:cNvPr id="3" name="Content Placeholder 2"/>
          <p:cNvSpPr>
            <a:spLocks noGrp="1"/>
          </p:cNvSpPr>
          <p:nvPr>
            <p:ph idx="1"/>
          </p:nvPr>
        </p:nvSpPr>
        <p:spPr/>
        <p:txBody>
          <a:bodyPr/>
          <a:lstStyle/>
          <a:p>
            <a:r>
              <a:rPr lang="en-US" dirty="0" smtClean="0"/>
              <a:t>Linear transformations</a:t>
            </a:r>
          </a:p>
          <a:p>
            <a:r>
              <a:rPr lang="en-US" dirty="0" smtClean="0"/>
              <a:t>Affine transformations</a:t>
            </a:r>
          </a:p>
          <a:p>
            <a:r>
              <a:rPr lang="en-US" dirty="0" smtClean="0"/>
              <a:t>Invertible transformations</a:t>
            </a:r>
          </a:p>
          <a:p>
            <a:r>
              <a:rPr lang="en-US" dirty="0" smtClean="0"/>
              <a:t>Angle preserving transformations</a:t>
            </a:r>
          </a:p>
          <a:p>
            <a:r>
              <a:rPr lang="en-US" dirty="0" smtClean="0"/>
              <a:t>Orthogonal transformations</a:t>
            </a:r>
          </a:p>
          <a:p>
            <a:r>
              <a:rPr lang="en-US" dirty="0" smtClean="0"/>
              <a:t>Rigid body transformations</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When we discuss transformations in general, we make use of the synonymous terms </a:t>
            </a:r>
            <a:r>
              <a:rPr lang="en-US" i="1" dirty="0" smtClean="0"/>
              <a:t>mapping</a:t>
            </a:r>
            <a:r>
              <a:rPr lang="en-US" dirty="0" smtClean="0"/>
              <a:t> or </a:t>
            </a:r>
            <a:r>
              <a:rPr lang="en-US" i="1" dirty="0" smtClean="0"/>
              <a:t>function</a:t>
            </a:r>
            <a:r>
              <a:rPr lang="en-US" dirty="0" smtClean="0"/>
              <a:t>. </a:t>
            </a:r>
          </a:p>
          <a:p>
            <a:r>
              <a:rPr lang="en-US" dirty="0" smtClean="0"/>
              <a:t>In the most general sense, a mapping is simply a rule that takes an input and produces an output. We denote that the mapping </a:t>
            </a:r>
            <a:r>
              <a:rPr lang="en-US" i="1" dirty="0" smtClean="0"/>
              <a:t>F</a:t>
            </a:r>
            <a:r>
              <a:rPr lang="en-US" dirty="0" smtClean="0"/>
              <a:t> maps </a:t>
            </a:r>
            <a:r>
              <a:rPr lang="en-US" i="1" dirty="0" smtClean="0"/>
              <a:t>a</a:t>
            </a:r>
            <a:r>
              <a:rPr lang="en-US" dirty="0" smtClean="0"/>
              <a:t> to </a:t>
            </a:r>
            <a:r>
              <a:rPr lang="en-US" i="1" dirty="0" smtClean="0"/>
              <a:t>b</a:t>
            </a:r>
            <a:r>
              <a:rPr lang="en-US" dirty="0" smtClean="0"/>
              <a:t> by writing </a:t>
            </a:r>
            <a:r>
              <a:rPr lang="en-US" i="1" dirty="0" smtClean="0"/>
              <a:t>F</a:t>
            </a:r>
            <a:r>
              <a:rPr lang="en-US" dirty="0" smtClean="0"/>
              <a:t>(</a:t>
            </a:r>
            <a:r>
              <a:rPr lang="en-US" i="1" dirty="0" smtClean="0"/>
              <a:t>a</a:t>
            </a:r>
            <a:r>
              <a:rPr lang="en-US" dirty="0" smtClean="0"/>
              <a:t>) = </a:t>
            </a:r>
            <a:r>
              <a:rPr lang="en-US" i="1" dirty="0" smtClean="0"/>
              <a:t>b</a:t>
            </a:r>
            <a:r>
              <a:rPr lang="en-US" dirty="0" smtClean="0"/>
              <a:t>. (Read “</a:t>
            </a:r>
            <a:r>
              <a:rPr lang="en-US" i="1" dirty="0" smtClean="0"/>
              <a:t>F </a:t>
            </a:r>
            <a:r>
              <a:rPr lang="en-US" dirty="0" smtClean="0"/>
              <a:t>of </a:t>
            </a:r>
            <a:r>
              <a:rPr lang="en-US" i="1" dirty="0" smtClean="0"/>
              <a:t>a</a:t>
            </a:r>
            <a:r>
              <a:rPr lang="en-US" dirty="0" smtClean="0"/>
              <a:t> equals </a:t>
            </a:r>
            <a:r>
              <a:rPr lang="en-US" i="1" dirty="0" smtClean="0"/>
              <a:t>b</a:t>
            </a:r>
            <a:r>
              <a:rPr lang="en-US" dirty="0" smtClean="0"/>
              <a:t>.”) </a:t>
            </a:r>
          </a:p>
          <a:p>
            <a:r>
              <a:rPr lang="en-US" dirty="0" smtClean="0"/>
              <a:t>We are mostly interested in the transformations that can be expressed as matrix multiplication, but others are possible.</a:t>
            </a:r>
          </a:p>
          <a:p>
            <a:r>
              <a:rPr lang="en-US" dirty="0" smtClean="0"/>
              <a:t>In this section we use the determinant of a matrix. We're getting a bit ahead of ourselves, since we won't give a full explanation of determinants until Chapter 6.</a:t>
            </a:r>
          </a:p>
          <a:p>
            <a:r>
              <a:rPr lang="en-US" dirty="0" smtClean="0"/>
              <a:t>So for now, just know that that the determinant of a matrix is a scalar quantity that is very useful for making certain high-level, shall we say, </a:t>
            </a:r>
            <a:r>
              <a:rPr lang="en-US" i="1" dirty="0" smtClean="0"/>
              <a:t>determinations</a:t>
            </a:r>
            <a:r>
              <a:rPr lang="en-US" dirty="0" smtClean="0"/>
              <a:t> about the matrix. </a:t>
            </a:r>
            <a:r>
              <a:rPr lang="en-US" dirty="0" smtClean="0">
                <a:sym typeface="Wingdings" pitchFamily="2" charset="2"/>
              </a:rPr>
              <a:t></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5.7:</a:t>
            </a:r>
            <a:br>
              <a:rPr lang="en-US" sz="2700" dirty="0" smtClean="0"/>
            </a:br>
            <a:r>
              <a:rPr lang="en-US" sz="4000" dirty="0" smtClean="0"/>
              <a:t>Classes of Transformations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5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44</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Linear Transformations</a:t>
            </a:r>
            <a:endParaRPr lang="en-US" dirty="0"/>
          </a:p>
        </p:txBody>
      </p:sp>
      <p:sp>
        <p:nvSpPr>
          <p:cNvPr id="3" name="Content Placeholder 2"/>
          <p:cNvSpPr>
            <a:spLocks noGrp="1"/>
          </p:cNvSpPr>
          <p:nvPr>
            <p:ph idx="1"/>
          </p:nvPr>
        </p:nvSpPr>
        <p:spPr/>
        <p:txBody>
          <a:bodyPr>
            <a:normAutofit/>
          </a:bodyPr>
          <a:lstStyle/>
          <a:p>
            <a:r>
              <a:rPr lang="en-US" dirty="0" smtClean="0"/>
              <a:t>A mapping </a:t>
            </a:r>
            <a:r>
              <a:rPr lang="en-US" i="1" dirty="0" smtClean="0"/>
              <a:t>F</a:t>
            </a:r>
            <a:r>
              <a:rPr lang="en-US" dirty="0" smtClean="0"/>
              <a:t>(</a:t>
            </a:r>
            <a:r>
              <a:rPr lang="en-US" b="1" dirty="0" smtClean="0"/>
              <a:t>a</a:t>
            </a:r>
            <a:r>
              <a:rPr lang="en-US" dirty="0" smtClean="0"/>
              <a:t>) is linear if </a:t>
            </a:r>
            <a:r>
              <a:rPr lang="en-US" i="1" dirty="0" smtClean="0"/>
              <a:t>F</a:t>
            </a:r>
            <a:r>
              <a:rPr lang="en-US" dirty="0" smtClean="0"/>
              <a:t>(</a:t>
            </a:r>
            <a:r>
              <a:rPr lang="en-US" b="1" dirty="0" smtClean="0"/>
              <a:t>a</a:t>
            </a:r>
            <a:r>
              <a:rPr lang="en-US" dirty="0" smtClean="0"/>
              <a:t> + </a:t>
            </a:r>
            <a:r>
              <a:rPr lang="en-US" b="1" dirty="0" smtClean="0"/>
              <a:t>b</a:t>
            </a:r>
            <a:r>
              <a:rPr lang="en-US" dirty="0" smtClean="0"/>
              <a:t>) = </a:t>
            </a:r>
            <a:r>
              <a:rPr lang="en-US" i="1" dirty="0" smtClean="0"/>
              <a:t>F</a:t>
            </a:r>
            <a:r>
              <a:rPr lang="en-US" dirty="0" smtClean="0"/>
              <a:t>(</a:t>
            </a:r>
            <a:r>
              <a:rPr lang="en-US" b="1" dirty="0" smtClean="0"/>
              <a:t>a</a:t>
            </a:r>
            <a:r>
              <a:rPr lang="en-US" dirty="0" smtClean="0"/>
              <a:t>) + </a:t>
            </a:r>
            <a:r>
              <a:rPr lang="en-US" i="1" dirty="0" smtClean="0"/>
              <a:t>F</a:t>
            </a:r>
            <a:r>
              <a:rPr lang="en-US" dirty="0" smtClean="0"/>
              <a:t>(</a:t>
            </a:r>
            <a:r>
              <a:rPr lang="en-US" b="1" dirty="0" smtClean="0"/>
              <a:t>b</a:t>
            </a:r>
            <a:r>
              <a:rPr lang="en-US" dirty="0" smtClean="0"/>
              <a:t>) and </a:t>
            </a:r>
            <a:r>
              <a:rPr lang="en-US" i="1" dirty="0" smtClean="0"/>
              <a:t>F</a:t>
            </a:r>
            <a:r>
              <a:rPr lang="en-US" dirty="0" smtClean="0"/>
              <a:t>(</a:t>
            </a:r>
            <a:r>
              <a:rPr lang="en-US" i="1" dirty="0" smtClean="0"/>
              <a:t>k</a:t>
            </a:r>
            <a:r>
              <a:rPr lang="en-US" b="1" dirty="0" smtClean="0"/>
              <a:t>a</a:t>
            </a:r>
            <a:r>
              <a:rPr lang="en-US" dirty="0" smtClean="0"/>
              <a:t>) = </a:t>
            </a:r>
            <a:r>
              <a:rPr lang="en-US" i="1" dirty="0" err="1" smtClean="0"/>
              <a:t>kF</a:t>
            </a:r>
            <a:r>
              <a:rPr lang="en-US" dirty="0" smtClean="0"/>
              <a:t>(</a:t>
            </a:r>
            <a:r>
              <a:rPr lang="en-US" b="1" dirty="0" smtClean="0"/>
              <a:t>a</a:t>
            </a:r>
            <a:r>
              <a:rPr lang="en-US" dirty="0" smtClean="0"/>
              <a:t>).</a:t>
            </a:r>
          </a:p>
          <a:p>
            <a:r>
              <a:rPr lang="en-US" dirty="0" smtClean="0"/>
              <a:t>The mapping </a:t>
            </a:r>
            <a:r>
              <a:rPr lang="en-US" i="1" dirty="0" smtClean="0"/>
              <a:t>F</a:t>
            </a:r>
            <a:r>
              <a:rPr lang="en-US" dirty="0" smtClean="0"/>
              <a:t>(</a:t>
            </a:r>
            <a:r>
              <a:rPr lang="en-US" b="1" dirty="0" smtClean="0"/>
              <a:t>a</a:t>
            </a:r>
            <a:r>
              <a:rPr lang="en-US" dirty="0" smtClean="0"/>
              <a:t>) = </a:t>
            </a:r>
            <a:r>
              <a:rPr lang="en-US" b="1" dirty="0" err="1" smtClean="0"/>
              <a:t>aM</a:t>
            </a:r>
            <a:r>
              <a:rPr lang="en-US" dirty="0" smtClean="0"/>
              <a:t>, where </a:t>
            </a:r>
            <a:r>
              <a:rPr lang="en-US" b="1" dirty="0" smtClean="0"/>
              <a:t>M</a:t>
            </a:r>
            <a:r>
              <a:rPr lang="en-US" dirty="0" smtClean="0"/>
              <a:t> is any square matrix, is a linear transformation, because matrix multiplication satisfies the equations in the first bullet point of this slide:</a:t>
            </a:r>
          </a:p>
          <a:p>
            <a:pPr algn="ctr">
              <a:buNone/>
            </a:pPr>
            <a:r>
              <a:rPr lang="en-US" i="1" dirty="0" smtClean="0"/>
              <a:t>F</a:t>
            </a:r>
            <a:r>
              <a:rPr lang="en-US" dirty="0" smtClean="0"/>
              <a:t>(</a:t>
            </a:r>
            <a:r>
              <a:rPr lang="en-US" b="1" dirty="0" smtClean="0"/>
              <a:t>a</a:t>
            </a:r>
            <a:r>
              <a:rPr lang="en-US" dirty="0" smtClean="0"/>
              <a:t> + </a:t>
            </a:r>
            <a:r>
              <a:rPr lang="en-US" b="1" dirty="0" smtClean="0"/>
              <a:t>b</a:t>
            </a:r>
            <a:r>
              <a:rPr lang="en-US" dirty="0" smtClean="0"/>
              <a:t>) = (</a:t>
            </a:r>
            <a:r>
              <a:rPr lang="en-US" b="1" dirty="0" smtClean="0"/>
              <a:t>a</a:t>
            </a:r>
            <a:r>
              <a:rPr lang="en-US" dirty="0" smtClean="0"/>
              <a:t> + </a:t>
            </a:r>
            <a:r>
              <a:rPr lang="en-US" b="1" dirty="0" smtClean="0"/>
              <a:t>b</a:t>
            </a:r>
            <a:r>
              <a:rPr lang="en-US" dirty="0" smtClean="0"/>
              <a:t>)</a:t>
            </a:r>
            <a:r>
              <a:rPr lang="en-US" b="1" dirty="0" smtClean="0"/>
              <a:t>M</a:t>
            </a:r>
            <a:r>
              <a:rPr lang="en-US" dirty="0" smtClean="0"/>
              <a:t> = </a:t>
            </a:r>
            <a:r>
              <a:rPr lang="en-US" b="1" dirty="0" err="1" smtClean="0"/>
              <a:t>aM</a:t>
            </a:r>
            <a:r>
              <a:rPr lang="en-US" dirty="0" smtClean="0"/>
              <a:t> + </a:t>
            </a:r>
            <a:r>
              <a:rPr lang="en-US" b="1" dirty="0" err="1" smtClean="0"/>
              <a:t>bM</a:t>
            </a:r>
            <a:r>
              <a:rPr lang="en-US" dirty="0" smtClean="0"/>
              <a:t> = </a:t>
            </a:r>
            <a:r>
              <a:rPr lang="en-US" i="1" dirty="0" smtClean="0"/>
              <a:t>F</a:t>
            </a:r>
            <a:r>
              <a:rPr lang="en-US" dirty="0" smtClean="0"/>
              <a:t>(</a:t>
            </a:r>
            <a:r>
              <a:rPr lang="en-US" b="1" dirty="0" smtClean="0"/>
              <a:t>a</a:t>
            </a:r>
            <a:r>
              <a:rPr lang="en-US" dirty="0" smtClean="0"/>
              <a:t>) + </a:t>
            </a:r>
            <a:r>
              <a:rPr lang="en-US" i="1" dirty="0" smtClean="0"/>
              <a:t>F</a:t>
            </a:r>
            <a:r>
              <a:rPr lang="en-US" dirty="0" smtClean="0"/>
              <a:t>(</a:t>
            </a:r>
            <a:r>
              <a:rPr lang="en-US" b="1" dirty="0" smtClean="0"/>
              <a:t>b</a:t>
            </a:r>
            <a:r>
              <a:rPr lang="en-US" dirty="0" smtClean="0"/>
              <a:t>)</a:t>
            </a:r>
          </a:p>
          <a:p>
            <a:pPr algn="ctr">
              <a:buNone/>
            </a:pPr>
            <a:r>
              <a:rPr lang="en-US" i="1" dirty="0" smtClean="0"/>
              <a:t>F</a:t>
            </a:r>
            <a:r>
              <a:rPr lang="en-US" dirty="0" smtClean="0"/>
              <a:t>(</a:t>
            </a:r>
            <a:r>
              <a:rPr lang="en-US" i="1" dirty="0" smtClean="0"/>
              <a:t>k</a:t>
            </a:r>
            <a:r>
              <a:rPr lang="en-US" b="1" dirty="0" smtClean="0"/>
              <a:t>a</a:t>
            </a:r>
            <a:r>
              <a:rPr lang="en-US" dirty="0" smtClean="0"/>
              <a:t>) = (</a:t>
            </a:r>
            <a:r>
              <a:rPr lang="en-US" i="1" dirty="0" smtClean="0"/>
              <a:t>k</a:t>
            </a:r>
            <a:r>
              <a:rPr lang="en-US" b="1" dirty="0" smtClean="0"/>
              <a:t>a</a:t>
            </a:r>
            <a:r>
              <a:rPr lang="en-US" dirty="0" smtClean="0"/>
              <a:t>)</a:t>
            </a:r>
            <a:r>
              <a:rPr lang="en-US" b="1" dirty="0" smtClean="0"/>
              <a:t>M</a:t>
            </a:r>
            <a:r>
              <a:rPr lang="en-US" dirty="0" smtClean="0"/>
              <a:t> = </a:t>
            </a:r>
            <a:r>
              <a:rPr lang="en-US" i="1" dirty="0" smtClean="0"/>
              <a:t>k</a:t>
            </a:r>
            <a:r>
              <a:rPr lang="en-US" dirty="0" smtClean="0"/>
              <a:t>(</a:t>
            </a:r>
            <a:r>
              <a:rPr lang="en-US" b="1" dirty="0" err="1" smtClean="0"/>
              <a:t>aM</a:t>
            </a:r>
            <a:r>
              <a:rPr lang="en-US" dirty="0" smtClean="0"/>
              <a:t>) = </a:t>
            </a:r>
            <a:r>
              <a:rPr lang="en-US" i="1" dirty="0" err="1" smtClean="0"/>
              <a:t>kF</a:t>
            </a:r>
            <a:r>
              <a:rPr lang="en-US" dirty="0" smtClean="0"/>
              <a:t>(</a:t>
            </a:r>
            <a:r>
              <a:rPr lang="en-US" b="1" dirty="0" smtClean="0"/>
              <a:t>a</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Zero Vector</a:t>
            </a:r>
            <a:endParaRPr lang="en-US" dirty="0"/>
          </a:p>
        </p:txBody>
      </p:sp>
      <p:sp>
        <p:nvSpPr>
          <p:cNvPr id="3" name="Content Placeholder 2"/>
          <p:cNvSpPr>
            <a:spLocks noGrp="1"/>
          </p:cNvSpPr>
          <p:nvPr>
            <p:ph idx="1"/>
          </p:nvPr>
        </p:nvSpPr>
        <p:spPr/>
        <p:txBody>
          <a:bodyPr>
            <a:normAutofit lnSpcReduction="10000"/>
          </a:bodyPr>
          <a:lstStyle/>
          <a:p>
            <a:r>
              <a:rPr lang="en-US" dirty="0" smtClean="0"/>
              <a:t>Any linear transformation will transform the zero vector into the zero vector.</a:t>
            </a:r>
          </a:p>
          <a:p>
            <a:r>
              <a:rPr lang="en-US" dirty="0" smtClean="0"/>
              <a:t>If </a:t>
            </a:r>
            <a:r>
              <a:rPr lang="en-US" i="1" dirty="0" smtClean="0"/>
              <a:t>F</a:t>
            </a:r>
            <a:r>
              <a:rPr lang="en-US" dirty="0" smtClean="0"/>
              <a:t>(</a:t>
            </a:r>
            <a:r>
              <a:rPr lang="en-US" b="1" dirty="0" smtClean="0"/>
              <a:t>0</a:t>
            </a:r>
            <a:r>
              <a:rPr lang="en-US" dirty="0" smtClean="0"/>
              <a:t>) = </a:t>
            </a:r>
            <a:r>
              <a:rPr lang="en-US" b="1" dirty="0" smtClean="0"/>
              <a:t>a</a:t>
            </a:r>
            <a:r>
              <a:rPr lang="en-US" dirty="0" smtClean="0"/>
              <a:t> and </a:t>
            </a:r>
            <a:r>
              <a:rPr lang="en-US" b="1" dirty="0" smtClean="0"/>
              <a:t>a</a:t>
            </a:r>
            <a:r>
              <a:rPr lang="en-US" dirty="0" smtClean="0"/>
              <a:t> ≠ 0, then </a:t>
            </a:r>
            <a:r>
              <a:rPr lang="en-US" i="1" dirty="0" smtClean="0"/>
              <a:t>F</a:t>
            </a:r>
            <a:r>
              <a:rPr lang="en-US" dirty="0" smtClean="0"/>
              <a:t> cannot be a linear transformation, since </a:t>
            </a:r>
            <a:r>
              <a:rPr lang="en-US" i="1" dirty="0" smtClean="0"/>
              <a:t>F</a:t>
            </a:r>
            <a:r>
              <a:rPr lang="en-US" dirty="0" smtClean="0"/>
              <a:t>(</a:t>
            </a:r>
            <a:r>
              <a:rPr lang="en-US" i="1" dirty="0" smtClean="0"/>
              <a:t>k</a:t>
            </a:r>
            <a:r>
              <a:rPr lang="en-US" b="1" dirty="0" smtClean="0"/>
              <a:t>0</a:t>
            </a:r>
            <a:r>
              <a:rPr lang="en-US" dirty="0" smtClean="0"/>
              <a:t>) = </a:t>
            </a:r>
            <a:r>
              <a:rPr lang="en-US" b="1" dirty="0" smtClean="0"/>
              <a:t>a</a:t>
            </a:r>
            <a:r>
              <a:rPr lang="en-US" dirty="0" smtClean="0"/>
              <a:t> and therefore </a:t>
            </a:r>
            <a:r>
              <a:rPr lang="en-US" i="1" dirty="0" smtClean="0"/>
              <a:t>F</a:t>
            </a:r>
            <a:r>
              <a:rPr lang="en-US" dirty="0" smtClean="0"/>
              <a:t>(</a:t>
            </a:r>
            <a:r>
              <a:rPr lang="en-US" i="1" dirty="0" smtClean="0"/>
              <a:t>k</a:t>
            </a:r>
            <a:r>
              <a:rPr lang="en-US" b="1" dirty="0" smtClean="0"/>
              <a:t>0</a:t>
            </a:r>
            <a:r>
              <a:rPr lang="en-US" dirty="0" smtClean="0"/>
              <a:t>) ≠ </a:t>
            </a:r>
            <a:r>
              <a:rPr lang="en-US" i="1" dirty="0" err="1" smtClean="0"/>
              <a:t>kF</a:t>
            </a:r>
            <a:r>
              <a:rPr lang="en-US" dirty="0" smtClean="0"/>
              <a:t>(</a:t>
            </a:r>
            <a:r>
              <a:rPr lang="en-US" b="1" dirty="0" smtClean="0"/>
              <a:t>0</a:t>
            </a:r>
            <a:r>
              <a:rPr lang="en-US" dirty="0" smtClean="0"/>
              <a:t>).</a:t>
            </a:r>
          </a:p>
          <a:p>
            <a:r>
              <a:rPr lang="en-US" dirty="0" smtClean="0"/>
              <a:t>Therefore:</a:t>
            </a:r>
          </a:p>
          <a:p>
            <a:pPr lvl="1"/>
            <a:r>
              <a:rPr lang="en-US" dirty="0" smtClean="0"/>
              <a:t>Any transformation that can be accomplished with matrix multiplication is a linear transformation.</a:t>
            </a:r>
          </a:p>
          <a:p>
            <a:pPr lvl="1"/>
            <a:r>
              <a:rPr lang="en-US" dirty="0" smtClean="0"/>
              <a:t>Linear transformations do not include translation.</a:t>
            </a:r>
          </a:p>
          <a:p>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In some literature, a linear transformation is defined as one in which parallel lines remain parallel after transformation. </a:t>
            </a:r>
          </a:p>
          <a:p>
            <a:r>
              <a:rPr lang="en-US" dirty="0" smtClean="0"/>
              <a:t>This is almost completely accurate, with two exceptions. </a:t>
            </a:r>
          </a:p>
          <a:p>
            <a:r>
              <a:rPr lang="en-US" dirty="0" smtClean="0"/>
              <a:t>First, parallel lines remain parallel after translation, but translation is not a linear transformation.</a:t>
            </a:r>
          </a:p>
          <a:p>
            <a:r>
              <a:rPr lang="en-US" dirty="0" smtClean="0"/>
              <a:t>Second, what about projection? When a line is projected and becomes a single point, can we consider that point parallel to anything? </a:t>
            </a:r>
          </a:p>
          <a:p>
            <a:r>
              <a:rPr lang="en-US" dirty="0" smtClean="0"/>
              <a:t>Excluding these technicalities, the intuition is correct: a linear transformation may stretch things, but straight lines are not warped and parallel lines remain parallel.</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Affine Transformations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An </a:t>
            </a:r>
            <a:r>
              <a:rPr lang="en-US" i="1" dirty="0" smtClean="0"/>
              <a:t>affine</a:t>
            </a:r>
            <a:r>
              <a:rPr lang="en-US" dirty="0" smtClean="0"/>
              <a:t> transformation is a linear transformation followed by translation. </a:t>
            </a:r>
          </a:p>
          <a:p>
            <a:r>
              <a:rPr lang="en-US" dirty="0" smtClean="0"/>
              <a:t>Thus, the set of affine transformations is a superset of the set of linear transformations: any linear transformation is an affine translation, but not all affine transformations are linear transformations.</a:t>
            </a:r>
          </a:p>
          <a:p>
            <a:r>
              <a:rPr lang="en-US" dirty="0" smtClean="0"/>
              <a:t>Since all of the transformations we discussed so far in this chapter are linear transformations, they are all also affine transformations. (Though none of them have a translation portion.)</a:t>
            </a:r>
          </a:p>
          <a:p>
            <a:r>
              <a:rPr lang="en-US" dirty="0" smtClean="0"/>
              <a:t>Any transformation of the form </a:t>
            </a:r>
            <a:r>
              <a:rPr lang="en-US" b="1" dirty="0" smtClean="0"/>
              <a:t>v</a:t>
            </a:r>
            <a:r>
              <a:rPr lang="en-US" dirty="0" smtClean="0"/>
              <a:t>' = </a:t>
            </a:r>
            <a:r>
              <a:rPr lang="en-US" b="1" dirty="0" err="1" smtClean="0"/>
              <a:t>vM</a:t>
            </a:r>
            <a:r>
              <a:rPr lang="en-US" dirty="0" smtClean="0"/>
              <a:t> + </a:t>
            </a:r>
            <a:r>
              <a:rPr lang="en-US" b="1" dirty="0" smtClean="0"/>
              <a:t>b</a:t>
            </a:r>
            <a:r>
              <a:rPr lang="en-US" dirty="0" smtClean="0"/>
              <a:t> is an affine transformation.</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Invertible Transformations</a:t>
            </a:r>
            <a:endParaRPr lang="en-US" dirty="0"/>
          </a:p>
        </p:txBody>
      </p:sp>
      <p:sp>
        <p:nvSpPr>
          <p:cNvPr id="3" name="Content Placeholder 2"/>
          <p:cNvSpPr>
            <a:spLocks noGrp="1"/>
          </p:cNvSpPr>
          <p:nvPr>
            <p:ph idx="1"/>
          </p:nvPr>
        </p:nvSpPr>
        <p:spPr/>
        <p:txBody>
          <a:bodyPr>
            <a:normAutofit fontScale="92500"/>
          </a:bodyPr>
          <a:lstStyle/>
          <a:p>
            <a:r>
              <a:rPr lang="en-US" dirty="0" smtClean="0"/>
              <a:t>A transformation is </a:t>
            </a:r>
            <a:r>
              <a:rPr lang="en-US" i="1" dirty="0" smtClean="0"/>
              <a:t>invertible</a:t>
            </a:r>
            <a:r>
              <a:rPr lang="en-US" dirty="0" smtClean="0"/>
              <a:t> if there exists an opposite transformation, known as the </a:t>
            </a:r>
            <a:r>
              <a:rPr lang="en-US" i="1" dirty="0" smtClean="0"/>
              <a:t>inverse</a:t>
            </a:r>
            <a:r>
              <a:rPr lang="en-US" dirty="0" smtClean="0"/>
              <a:t> of F, that undoes the original transformation. </a:t>
            </a:r>
          </a:p>
          <a:p>
            <a:r>
              <a:rPr lang="en-US" dirty="0" smtClean="0"/>
              <a:t>In other words, a mapping </a:t>
            </a:r>
            <a:r>
              <a:rPr lang="en-US" i="1" dirty="0" smtClean="0"/>
              <a:t>F</a:t>
            </a:r>
            <a:r>
              <a:rPr lang="en-US" dirty="0" smtClean="0"/>
              <a:t>(</a:t>
            </a:r>
            <a:r>
              <a:rPr lang="en-US" b="1" dirty="0" smtClean="0"/>
              <a:t>a</a:t>
            </a:r>
            <a:r>
              <a:rPr lang="en-US" dirty="0" smtClean="0"/>
              <a:t>) is invertible if there exists an inverse mapping </a:t>
            </a:r>
            <a:r>
              <a:rPr lang="en-US" i="1" dirty="0" smtClean="0"/>
              <a:t>F</a:t>
            </a:r>
            <a:r>
              <a:rPr lang="en-US" baseline="30000" dirty="0" smtClean="0"/>
              <a:t>-1</a:t>
            </a:r>
            <a:r>
              <a:rPr lang="en-US" dirty="0" smtClean="0"/>
              <a:t> such that for all </a:t>
            </a:r>
            <a:r>
              <a:rPr lang="en-US" b="1" dirty="0" smtClean="0"/>
              <a:t>a</a:t>
            </a:r>
            <a:r>
              <a:rPr lang="en-US" dirty="0" smtClean="0"/>
              <a:t>, </a:t>
            </a:r>
            <a:r>
              <a:rPr lang="pt-BR" i="1" dirty="0" smtClean="0"/>
              <a:t>F</a:t>
            </a:r>
            <a:r>
              <a:rPr lang="en-US" baseline="30000" dirty="0" smtClean="0"/>
              <a:t>-1</a:t>
            </a:r>
            <a:r>
              <a:rPr lang="pt-BR" dirty="0" smtClean="0"/>
              <a:t>(</a:t>
            </a:r>
            <a:r>
              <a:rPr lang="pt-BR" i="1" dirty="0" smtClean="0"/>
              <a:t>F</a:t>
            </a:r>
            <a:r>
              <a:rPr lang="pt-BR" dirty="0" smtClean="0"/>
              <a:t>(</a:t>
            </a:r>
            <a:r>
              <a:rPr lang="pt-BR" b="1" dirty="0" smtClean="0"/>
              <a:t>a</a:t>
            </a:r>
            <a:r>
              <a:rPr lang="pt-BR" dirty="0" smtClean="0"/>
              <a:t>)) = F(</a:t>
            </a:r>
            <a:r>
              <a:rPr lang="pt-BR" i="1" dirty="0" smtClean="0"/>
              <a:t>F</a:t>
            </a:r>
            <a:r>
              <a:rPr lang="en-US" baseline="30000" dirty="0" smtClean="0"/>
              <a:t>-1</a:t>
            </a:r>
            <a:r>
              <a:rPr lang="pt-BR" dirty="0" smtClean="0"/>
              <a:t>(</a:t>
            </a:r>
            <a:r>
              <a:rPr lang="pt-BR" b="1" dirty="0" smtClean="0"/>
              <a:t>a</a:t>
            </a:r>
            <a:r>
              <a:rPr lang="pt-BR" dirty="0" smtClean="0"/>
              <a:t>)) = </a:t>
            </a:r>
            <a:r>
              <a:rPr lang="pt-BR" b="1" dirty="0" smtClean="0"/>
              <a:t>a</a:t>
            </a:r>
            <a:r>
              <a:rPr lang="pt-BR" dirty="0" smtClean="0"/>
              <a:t>.</a:t>
            </a:r>
          </a:p>
          <a:p>
            <a:r>
              <a:rPr lang="en-US" dirty="0" smtClean="0"/>
              <a:t>This implies that </a:t>
            </a:r>
            <a:r>
              <a:rPr lang="pt-BR" i="1" dirty="0" smtClean="0"/>
              <a:t>F</a:t>
            </a:r>
            <a:r>
              <a:rPr lang="en-US" baseline="30000" dirty="0" smtClean="0"/>
              <a:t>-1 </a:t>
            </a:r>
            <a:r>
              <a:rPr lang="en-US" dirty="0" smtClean="0"/>
              <a:t>is also invertible.</a:t>
            </a:r>
          </a:p>
          <a:p>
            <a:r>
              <a:rPr lang="en-US" dirty="0" smtClean="0"/>
              <a:t>There are non-affine invertible transformations, but we will not consider them for the moment.</a:t>
            </a:r>
            <a:endParaRPr lang="en-US" b="1"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228600"/>
            <a:ext cx="8382000" cy="1189038"/>
          </a:xfrm>
        </p:spPr>
        <p:txBody>
          <a:bodyPr>
            <a:normAutofit fontScale="90000"/>
          </a:bodyPr>
          <a:lstStyle/>
          <a:p>
            <a:r>
              <a:rPr lang="en-US" dirty="0" smtClean="0"/>
              <a:t>Reminder: Visualize </a:t>
            </a:r>
            <a:r>
              <a:rPr lang="en-US" dirty="0"/>
              <a:t>The </a:t>
            </a:r>
            <a:r>
              <a:rPr lang="en-US" dirty="0" smtClean="0"/>
              <a:t>Matrix (Chapter 4)</a:t>
            </a:r>
            <a:endParaRPr lang="en-US" dirty="0"/>
          </a:p>
        </p:txBody>
      </p:sp>
      <p:sp>
        <p:nvSpPr>
          <p:cNvPr id="44035" name="Rectangle 3"/>
          <p:cNvSpPr>
            <a:spLocks noGrp="1" noChangeArrowheads="1"/>
          </p:cNvSpPr>
          <p:nvPr>
            <p:ph idx="1"/>
          </p:nvPr>
        </p:nvSpPr>
        <p:spPr/>
        <p:txBody>
          <a:bodyPr/>
          <a:lstStyle/>
          <a:p>
            <a:r>
              <a:rPr lang="en-US" sz="2800" dirty="0"/>
              <a:t>Each row of a matrix is a </a:t>
            </a:r>
            <a:r>
              <a:rPr lang="en-US" sz="2800" i="1" dirty="0"/>
              <a:t>basis vector </a:t>
            </a:r>
            <a:r>
              <a:rPr lang="en-US" sz="2800" dirty="0"/>
              <a:t>after transformation.</a:t>
            </a:r>
          </a:p>
          <a:p>
            <a:r>
              <a:rPr lang="en-US" sz="2800" dirty="0"/>
              <a:t>Given an arbitrary matrix, visualize the transformation by its effect on the standard </a:t>
            </a:r>
            <a:r>
              <a:rPr lang="en-US" sz="2800" i="1" dirty="0"/>
              <a:t>basis vectors </a:t>
            </a:r>
            <a:r>
              <a:rPr lang="en-US" sz="2800" dirty="0"/>
              <a:t>– the rows of the matrix.</a:t>
            </a:r>
          </a:p>
          <a:p>
            <a:r>
              <a:rPr lang="en-US" sz="2800" dirty="0">
                <a:solidFill>
                  <a:srgbClr val="FF0000"/>
                </a:solidFill>
              </a:rPr>
              <a:t>Given an arbitrary linear transformation, create the matrix by visualizing what it does to the standard </a:t>
            </a:r>
            <a:r>
              <a:rPr lang="en-US" sz="2800" i="1" dirty="0">
                <a:solidFill>
                  <a:srgbClr val="FF0000"/>
                </a:solidFill>
              </a:rPr>
              <a:t>basis vectors </a:t>
            </a:r>
            <a:r>
              <a:rPr lang="en-US" sz="2800" dirty="0">
                <a:solidFill>
                  <a:srgbClr val="FF0000"/>
                </a:solidFill>
              </a:rPr>
              <a:t>and using that for the rows of the matrix.</a:t>
            </a:r>
          </a:p>
        </p:txBody>
      </p:sp>
      <p:sp>
        <p:nvSpPr>
          <p:cNvPr id="5" name="Date Placeholder 4"/>
          <p:cNvSpPr>
            <a:spLocks noGrp="1"/>
          </p:cNvSpPr>
          <p:nvPr>
            <p:ph type="dt" sz="half" idx="10"/>
          </p:nvPr>
        </p:nvSpPr>
        <p:spPr/>
        <p:txBody>
          <a:bodyPr/>
          <a:lstStyle/>
          <a:p>
            <a:r>
              <a:rPr lang="en-US" dirty="0" smtClean="0"/>
              <a:t>From Chapter 4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4038AC9C-3285-48F7-BA39-87D1E8B6F371}" type="slidenum">
              <a:rPr lang="en-US"/>
              <a:pPr/>
              <a:t>5</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Are All Affine Transforms Invertible?</a:t>
            </a:r>
            <a:endParaRPr lang="en-US" dirty="0"/>
          </a:p>
        </p:txBody>
      </p:sp>
      <p:sp>
        <p:nvSpPr>
          <p:cNvPr id="3" name="Content Placeholder 2"/>
          <p:cNvSpPr>
            <a:spLocks noGrp="1"/>
          </p:cNvSpPr>
          <p:nvPr>
            <p:ph idx="1"/>
          </p:nvPr>
        </p:nvSpPr>
        <p:spPr/>
        <p:txBody>
          <a:bodyPr/>
          <a:lstStyle/>
          <a:p>
            <a:r>
              <a:rPr lang="en-US" dirty="0" smtClean="0"/>
              <a:t>An affine transformation is a linear transformation followed by a translation.</a:t>
            </a:r>
          </a:p>
          <a:p>
            <a:r>
              <a:rPr lang="en-US" dirty="0" smtClean="0"/>
              <a:t> Obviously, we can always undo the translation portion by simply translating by the opposite amount. </a:t>
            </a:r>
          </a:p>
          <a:p>
            <a:r>
              <a:rPr lang="en-US" dirty="0" smtClean="0"/>
              <a:t>So the question becomes whether or not the linear transformation is invertible.</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Are All Linear Transforms Invertible?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Intuitively, we know that all of the transformations other than projection can be undone – if we rotate, scale, reflect, or skew, we can always </a:t>
            </a:r>
            <a:r>
              <a:rPr lang="en-US" dirty="0" err="1" smtClean="0"/>
              <a:t>unrotate</a:t>
            </a:r>
            <a:r>
              <a:rPr lang="en-US" dirty="0" smtClean="0"/>
              <a:t>, </a:t>
            </a:r>
            <a:r>
              <a:rPr lang="en-US" dirty="0" err="1" smtClean="0"/>
              <a:t>unscale</a:t>
            </a:r>
            <a:r>
              <a:rPr lang="en-US" dirty="0" smtClean="0"/>
              <a:t>, </a:t>
            </a:r>
            <a:r>
              <a:rPr lang="en-US" dirty="0" err="1" smtClean="0"/>
              <a:t>unreflect</a:t>
            </a:r>
            <a:r>
              <a:rPr lang="en-US" dirty="0" smtClean="0"/>
              <a:t>, or </a:t>
            </a:r>
            <a:r>
              <a:rPr lang="en-US" dirty="0" err="1" smtClean="0"/>
              <a:t>unskew</a:t>
            </a:r>
            <a:r>
              <a:rPr lang="en-US" dirty="0" smtClean="0"/>
              <a:t>. </a:t>
            </a:r>
          </a:p>
          <a:p>
            <a:r>
              <a:rPr lang="en-US" dirty="0" smtClean="0"/>
              <a:t>But when an object is projected, we effectively discard one or more dimensions‘ worth of information, and this information cannot be recovered. </a:t>
            </a:r>
          </a:p>
          <a:p>
            <a:r>
              <a:rPr lang="en-US" dirty="0" smtClean="0"/>
              <a:t>Thus all of the primitive transformations other than projection are invertible.</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All Matrices Invertible? No.</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Since any linear transformation can be expressed as multiplication by a matrix, finding the inverse of a linear transformation is equivalent to finding the inverse of a matrix. </a:t>
            </a:r>
          </a:p>
          <a:p>
            <a:r>
              <a:rPr lang="en-US" dirty="0" smtClean="0"/>
              <a:t>We will discuss how to do this in Chapter 6. If the matrix has no inverse, we say that it is </a:t>
            </a:r>
            <a:r>
              <a:rPr lang="en-US" i="1" dirty="0" smtClean="0"/>
              <a:t>singular</a:t>
            </a:r>
            <a:r>
              <a:rPr lang="en-US" dirty="0" smtClean="0"/>
              <a:t>, and the transformation is </a:t>
            </a:r>
            <a:r>
              <a:rPr lang="en-US" i="1" dirty="0" smtClean="0"/>
              <a:t>non-invertible</a:t>
            </a:r>
            <a:r>
              <a:rPr lang="en-US" dirty="0" smtClean="0"/>
              <a:t>. </a:t>
            </a:r>
          </a:p>
          <a:p>
            <a:r>
              <a:rPr lang="en-US" dirty="0" smtClean="0"/>
              <a:t>We can use a value called the </a:t>
            </a:r>
            <a:r>
              <a:rPr lang="en-US" i="1" dirty="0" smtClean="0"/>
              <a:t>determinant</a:t>
            </a:r>
            <a:r>
              <a:rPr lang="en-US" dirty="0" smtClean="0"/>
              <a:t> to determine whether a matrix is invertible. </a:t>
            </a:r>
          </a:p>
          <a:p>
            <a:pPr lvl="1"/>
            <a:r>
              <a:rPr lang="en-US" dirty="0" smtClean="0"/>
              <a:t>The determinant of an invertible matrix is nonzero. </a:t>
            </a:r>
          </a:p>
          <a:p>
            <a:pPr lvl="1"/>
            <a:r>
              <a:rPr lang="en-US" dirty="0" smtClean="0"/>
              <a:t>The determinant of a non-invertible matrix is zero.</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Singularity and Square Matrices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When a square matrix is singular, its basis vectors are not linearly independent. </a:t>
            </a:r>
          </a:p>
          <a:p>
            <a:r>
              <a:rPr lang="en-US" dirty="0" smtClean="0"/>
              <a:t>If the basis vectors are linearly independent, then it they have full rank, and coordinates of any given vector in the span are uniquely determined. </a:t>
            </a:r>
          </a:p>
          <a:p>
            <a:r>
              <a:rPr lang="en-US" dirty="0" smtClean="0"/>
              <a:t>If the vectors are linearly independent, then there is a portion of the space that is not in the span of the basis.</a:t>
            </a:r>
          </a:p>
          <a:p>
            <a:r>
              <a:rPr lang="en-US" dirty="0" smtClean="0"/>
              <a:t>This is known as the </a:t>
            </a:r>
            <a:r>
              <a:rPr lang="en-US" i="1" dirty="0" smtClean="0"/>
              <a:t>null space </a:t>
            </a:r>
            <a:r>
              <a:rPr lang="en-US" dirty="0" smtClean="0"/>
              <a:t>of the matrix. </a:t>
            </a:r>
          </a:p>
          <a:p>
            <a:r>
              <a:rPr lang="en-US" dirty="0" smtClean="0"/>
              <a:t>If we transform vectors in the null space using the matrix, many vectors will be projected into the same vector in the span of the basis, and we won't have any way to differentiate them.</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Angle Preserving Transformations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 transformation is </a:t>
            </a:r>
            <a:r>
              <a:rPr lang="en-US" i="1" dirty="0" smtClean="0"/>
              <a:t>angle-preserving</a:t>
            </a:r>
            <a:r>
              <a:rPr lang="en-US" dirty="0" smtClean="0"/>
              <a:t> if the angle between two vectors is not altered in either magnitude or direction after transformation. </a:t>
            </a:r>
          </a:p>
          <a:p>
            <a:r>
              <a:rPr lang="en-US" dirty="0" smtClean="0"/>
              <a:t>Only translation, rotation, and uniform scale are angle-preserving transformations. </a:t>
            </a:r>
          </a:p>
          <a:p>
            <a:r>
              <a:rPr lang="en-US" dirty="0" smtClean="0"/>
              <a:t>An angle-preserving matrix preserves proportions. </a:t>
            </a:r>
          </a:p>
          <a:p>
            <a:r>
              <a:rPr lang="en-US" dirty="0" smtClean="0"/>
              <a:t>We do not consider reflection an angle-preserving transformation because even though the magnitude of angle between two vectors is the same after transformation, the direction of angle may be inverted.</a:t>
            </a:r>
          </a:p>
          <a:p>
            <a:r>
              <a:rPr lang="en-US" dirty="0" smtClean="0"/>
              <a:t> All angle-preserving transformations are affine and invertible.</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Orthogonal Transformations</a:t>
            </a:r>
            <a:endParaRPr lang="en-US" dirty="0"/>
          </a:p>
        </p:txBody>
      </p:sp>
      <p:sp>
        <p:nvSpPr>
          <p:cNvPr id="3" name="Content Placeholder 2"/>
          <p:cNvSpPr>
            <a:spLocks noGrp="1"/>
          </p:cNvSpPr>
          <p:nvPr>
            <p:ph idx="1"/>
          </p:nvPr>
        </p:nvSpPr>
        <p:spPr/>
        <p:txBody>
          <a:bodyPr>
            <a:normAutofit fontScale="77500" lnSpcReduction="20000"/>
          </a:bodyPr>
          <a:lstStyle/>
          <a:p>
            <a:r>
              <a:rPr lang="en-US" i="1" dirty="0" smtClean="0"/>
              <a:t>Orthogonal</a:t>
            </a:r>
            <a:r>
              <a:rPr lang="en-US" dirty="0" smtClean="0"/>
              <a:t> is a term that describes a matrix whose rows form an </a:t>
            </a:r>
            <a:r>
              <a:rPr lang="en-US" dirty="0" err="1" smtClean="0"/>
              <a:t>orthonormal</a:t>
            </a:r>
            <a:r>
              <a:rPr lang="en-US" dirty="0" smtClean="0"/>
              <a:t> basis – the axes are perpendicular to each other and have unit length. </a:t>
            </a:r>
          </a:p>
          <a:p>
            <a:r>
              <a:rPr lang="en-US" dirty="0" smtClean="0"/>
              <a:t>Orthogonal transformations are interesting because it is easy to compute their inverse, and they arise frequently in practice. </a:t>
            </a:r>
          </a:p>
          <a:p>
            <a:r>
              <a:rPr lang="en-US" dirty="0" smtClean="0"/>
              <a:t>We will talk more about orthogonal matrices in Chapter 6.</a:t>
            </a:r>
          </a:p>
          <a:p>
            <a:r>
              <a:rPr lang="en-US" dirty="0" smtClean="0"/>
              <a:t>Translation, rotation, and reflection are the only orthogonal transformations. </a:t>
            </a:r>
          </a:p>
          <a:p>
            <a:r>
              <a:rPr lang="en-US" dirty="0" smtClean="0"/>
              <a:t>Orthogonal matrices preserve the </a:t>
            </a:r>
            <a:r>
              <a:rPr lang="en-US" i="1" dirty="0" smtClean="0"/>
              <a:t>magnitudes</a:t>
            </a:r>
            <a:r>
              <a:rPr lang="en-US" dirty="0" smtClean="0"/>
              <a:t> of angles, areas, and volumes, but possibly not the signs.</a:t>
            </a:r>
          </a:p>
          <a:p>
            <a:r>
              <a:rPr lang="en-US" dirty="0" smtClean="0"/>
              <a:t>The determinant of an orthogonal matrix is 1.</a:t>
            </a:r>
          </a:p>
          <a:p>
            <a:r>
              <a:rPr lang="en-US" dirty="0" smtClean="0"/>
              <a:t>All orthogonal transformations are affine and invertible.</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Rigid Body Transformations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 </a:t>
            </a:r>
            <a:r>
              <a:rPr lang="en-US" i="1" dirty="0" smtClean="0"/>
              <a:t>rigid body transformation </a:t>
            </a:r>
            <a:r>
              <a:rPr lang="en-US" dirty="0" smtClean="0"/>
              <a:t>is one that changes the location and orientation of an object, but not its shape. </a:t>
            </a:r>
          </a:p>
          <a:p>
            <a:r>
              <a:rPr lang="en-US" dirty="0" smtClean="0"/>
              <a:t>All angles, lengths, areas, and volumes are preserved. </a:t>
            </a:r>
          </a:p>
          <a:p>
            <a:r>
              <a:rPr lang="en-US" dirty="0" smtClean="0"/>
              <a:t>Translation and rotation are the only rigid body transformations. </a:t>
            </a:r>
          </a:p>
          <a:p>
            <a:r>
              <a:rPr lang="en-US" dirty="0" smtClean="0"/>
              <a:t>Reflection is not considered a rigid body transformation.</a:t>
            </a:r>
          </a:p>
          <a:p>
            <a:r>
              <a:rPr lang="en-US" dirty="0" smtClean="0"/>
              <a:t>Rigid body transformations are also known as </a:t>
            </a:r>
            <a:r>
              <a:rPr lang="en-US" i="1" dirty="0" smtClean="0"/>
              <a:t>proper transformations</a:t>
            </a:r>
            <a:r>
              <a:rPr lang="en-US" dirty="0" smtClean="0"/>
              <a:t>.</a:t>
            </a:r>
          </a:p>
          <a:p>
            <a:r>
              <a:rPr lang="en-US" dirty="0" smtClean="0"/>
              <a:t>All rigid body transformations are orthogonal, angle-preserving, invertible, and affine. </a:t>
            </a:r>
          </a:p>
          <a:p>
            <a:r>
              <a:rPr lang="en-US" dirty="0" smtClean="0"/>
              <a:t>Rigid body transforms are the most restrictive class of transforms discussed in this section, but they are also extremely common in practice.</a:t>
            </a:r>
          </a:p>
          <a:p>
            <a:r>
              <a:rPr lang="en-US" dirty="0" smtClean="0"/>
              <a:t>The determinant of a rigid body transformation matrix is 1.</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 Summary</a:t>
            </a:r>
            <a:endParaRPr lang="en-US" dirty="0"/>
          </a:p>
        </p:txBody>
      </p:sp>
      <p:sp>
        <p:nvSpPr>
          <p:cNvPr id="3" name="Date Placeholder 2"/>
          <p:cNvSpPr>
            <a:spLocks noGrp="1"/>
          </p:cNvSpPr>
          <p:nvPr>
            <p:ph type="dt" sz="half" idx="10"/>
          </p:nvPr>
        </p:nvSpPr>
        <p:spPr/>
        <p:txBody>
          <a:bodyPr/>
          <a:lstStyle/>
          <a:p>
            <a:r>
              <a:rPr lang="en-US" smtClean="0"/>
              <a:t>Chapter 5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pic>
        <p:nvPicPr>
          <p:cNvPr id="43010" name="Picture 2"/>
          <p:cNvPicPr>
            <a:picLocks noChangeAspect="1" noChangeArrowheads="1"/>
          </p:cNvPicPr>
          <p:nvPr/>
        </p:nvPicPr>
        <p:blipFill>
          <a:blip r:embed="rId2" cstate="print"/>
          <a:srcRect/>
          <a:stretch>
            <a:fillRect/>
          </a:stretch>
        </p:blipFill>
        <p:spPr bwMode="auto">
          <a:xfrm>
            <a:off x="762000" y="1524000"/>
            <a:ext cx="7774240" cy="4661727"/>
          </a:xfrm>
          <a:prstGeom prst="rect">
            <a:avLst/>
          </a:prstGeom>
          <a:noFill/>
          <a:ln w="9525">
            <a:noFill/>
            <a:miter lim="800000"/>
            <a:headEnd/>
            <a:tailEnd/>
          </a:ln>
          <a:effectLst>
            <a:outerShdw blurRad="3175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a:t>
            </a:r>
            <a:endParaRPr lang="en-US" dirty="0"/>
          </a:p>
        </p:txBody>
      </p:sp>
      <p:sp>
        <p:nvSpPr>
          <p:cNvPr id="3" name="Content Placeholder 2"/>
          <p:cNvSpPr>
            <a:spLocks noGrp="1"/>
          </p:cNvSpPr>
          <p:nvPr>
            <p:ph idx="1"/>
          </p:nvPr>
        </p:nvSpPr>
        <p:spPr/>
        <p:txBody>
          <a:bodyPr/>
          <a:lstStyle/>
          <a:p>
            <a:r>
              <a:rPr lang="en-US" dirty="0" smtClean="0"/>
              <a:t>That concludes Chapter 5: Matrices and </a:t>
            </a:r>
            <a:r>
              <a:rPr lang="en-US" smtClean="0"/>
              <a:t>Linear Transformations.</a:t>
            </a:r>
            <a:endParaRPr lang="en-US" dirty="0" smtClean="0"/>
          </a:p>
          <a:p>
            <a:r>
              <a:rPr lang="en-US" dirty="0" smtClean="0"/>
              <a:t>Next will be Chapter 6: More on Matrices.</a:t>
            </a:r>
            <a:endParaRPr lang="en-US" dirty="0"/>
          </a:p>
        </p:txBody>
      </p:sp>
      <p:sp>
        <p:nvSpPr>
          <p:cNvPr id="4" name="Date Placeholder 3"/>
          <p:cNvSpPr>
            <a:spLocks noGrp="1"/>
          </p:cNvSpPr>
          <p:nvPr>
            <p:ph type="dt" sz="half" idx="10"/>
          </p:nvPr>
        </p:nvSpPr>
        <p:spPr/>
        <p:txBody>
          <a:bodyPr/>
          <a:lstStyle/>
          <a:p>
            <a:r>
              <a:rPr lang="en-US" smtClean="0"/>
              <a:t>Chapter 5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800" dirty="0" smtClean="0"/>
              <a:t>That concludes Chapter 5. Next, Chapter 6:</a:t>
            </a:r>
            <a:r>
              <a:rPr lang="en-US" sz="4000" dirty="0" smtClean="0"/>
              <a:t/>
            </a:r>
            <a:br>
              <a:rPr lang="en-US" sz="4000" dirty="0" smtClean="0"/>
            </a:br>
            <a:r>
              <a:rPr lang="en-US" sz="4000" dirty="0" smtClean="0"/>
              <a:t>More on Matrices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5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59</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Rotation Around Point</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Text Box 4"/>
          <p:cNvSpPr txBox="1">
            <a:spLocks noChangeArrowheads="1"/>
          </p:cNvSpPr>
          <p:nvPr/>
        </p:nvSpPr>
        <p:spPr bwMode="auto">
          <a:xfrm>
            <a:off x="1752600" y="5562600"/>
            <a:ext cx="1143000" cy="523220"/>
          </a:xfrm>
          <a:prstGeom prst="rect">
            <a:avLst/>
          </a:prstGeom>
          <a:noFill/>
          <a:ln w="9525">
            <a:noFill/>
            <a:miter lim="800000"/>
            <a:headEnd/>
            <a:tailEnd/>
          </a:ln>
          <a:effectLst/>
        </p:spPr>
        <p:txBody>
          <a:bodyPr wrap="square">
            <a:spAutoFit/>
          </a:bodyPr>
          <a:lstStyle/>
          <a:p>
            <a:pPr algn="ctr">
              <a:spcBef>
                <a:spcPct val="50000"/>
              </a:spcBef>
            </a:pPr>
            <a:r>
              <a:rPr lang="en-US" sz="2800" dirty="0"/>
              <a:t>Before</a:t>
            </a:r>
          </a:p>
        </p:txBody>
      </p:sp>
      <p:sp>
        <p:nvSpPr>
          <p:cNvPr id="8" name="Text Box 5"/>
          <p:cNvSpPr txBox="1">
            <a:spLocks noChangeArrowheads="1"/>
          </p:cNvSpPr>
          <p:nvPr/>
        </p:nvSpPr>
        <p:spPr bwMode="auto">
          <a:xfrm>
            <a:off x="6248400" y="5562600"/>
            <a:ext cx="921407" cy="523220"/>
          </a:xfrm>
          <a:prstGeom prst="rect">
            <a:avLst/>
          </a:prstGeom>
          <a:noFill/>
          <a:ln w="9525">
            <a:noFill/>
            <a:miter lim="800000"/>
            <a:headEnd/>
            <a:tailEnd/>
          </a:ln>
          <a:effectLst/>
        </p:spPr>
        <p:txBody>
          <a:bodyPr wrap="none">
            <a:spAutoFit/>
          </a:bodyPr>
          <a:lstStyle/>
          <a:p>
            <a:pPr algn="ctr"/>
            <a:r>
              <a:rPr lang="en-US" sz="2800" dirty="0"/>
              <a:t>After</a:t>
            </a:r>
          </a:p>
        </p:txBody>
      </p:sp>
      <p:pic>
        <p:nvPicPr>
          <p:cNvPr id="9" name="Picture 2"/>
          <p:cNvPicPr>
            <a:picLocks noChangeAspect="1" noChangeArrowheads="1"/>
          </p:cNvPicPr>
          <p:nvPr/>
        </p:nvPicPr>
        <p:blipFill>
          <a:blip r:embed="rId2" cstate="print"/>
          <a:srcRect/>
          <a:stretch>
            <a:fillRect/>
          </a:stretch>
        </p:blipFill>
        <p:spPr bwMode="auto">
          <a:xfrm>
            <a:off x="685800" y="1828800"/>
            <a:ext cx="3505200" cy="3505200"/>
          </a:xfrm>
          <a:prstGeom prst="rect">
            <a:avLst/>
          </a:prstGeom>
          <a:noFill/>
          <a:ln w="9525">
            <a:noFill/>
            <a:miter lim="800000"/>
            <a:headEnd/>
            <a:tailEnd/>
          </a:ln>
        </p:spPr>
      </p:pic>
      <p:pic>
        <p:nvPicPr>
          <p:cNvPr id="10" name="Picture 3"/>
          <p:cNvPicPr>
            <a:picLocks noChangeAspect="1" noChangeArrowheads="1"/>
          </p:cNvPicPr>
          <p:nvPr/>
        </p:nvPicPr>
        <p:blipFill>
          <a:blip r:embed="rId3" cstate="print"/>
          <a:srcRect/>
          <a:stretch>
            <a:fillRect/>
          </a:stretch>
        </p:blipFill>
        <p:spPr bwMode="auto">
          <a:xfrm>
            <a:off x="4953000" y="1828800"/>
            <a:ext cx="3505200" cy="35052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C:\Documents and Settings\ian\My Documents\classes\2003\Spring 2003\CSCI 4330\notes\Matrices\trig2drot.jpg"/>
          <p:cNvPicPr>
            <a:picLocks noChangeAspect="1" noChangeArrowheads="1"/>
          </p:cNvPicPr>
          <p:nvPr/>
        </p:nvPicPr>
        <p:blipFill>
          <a:blip r:embed="rId2" cstate="print"/>
          <a:srcRect/>
          <a:stretch>
            <a:fillRect/>
          </a:stretch>
        </p:blipFill>
        <p:spPr bwMode="auto">
          <a:xfrm>
            <a:off x="6400800" y="2057400"/>
            <a:ext cx="2504113" cy="2438400"/>
          </a:xfrm>
          <a:prstGeom prst="rect">
            <a:avLst/>
          </a:prstGeom>
          <a:noFill/>
        </p:spPr>
      </p:pic>
      <p:sp>
        <p:nvSpPr>
          <p:cNvPr id="2" name="Title 1"/>
          <p:cNvSpPr>
            <a:spLocks noGrp="1"/>
          </p:cNvSpPr>
          <p:nvPr>
            <p:ph type="title"/>
          </p:nvPr>
        </p:nvSpPr>
        <p:spPr/>
        <p:txBody>
          <a:bodyPr>
            <a:normAutofit/>
          </a:bodyPr>
          <a:lstStyle/>
          <a:p>
            <a:r>
              <a:rPr lang="en-US" dirty="0" smtClean="0"/>
              <a:t>It’s All About Rotating Basis Vectors!</a:t>
            </a:r>
            <a:endParaRPr lang="en-US" dirty="0"/>
          </a:p>
        </p:txBody>
      </p:sp>
      <p:sp>
        <p:nvSpPr>
          <p:cNvPr id="3" name="Date Placeholder 2"/>
          <p:cNvSpPr>
            <a:spLocks noGrp="1"/>
          </p:cNvSpPr>
          <p:nvPr>
            <p:ph type="dt" sz="half" idx="10"/>
          </p:nvPr>
        </p:nvSpPr>
        <p:spPr/>
        <p:txBody>
          <a:bodyPr/>
          <a:lstStyle/>
          <a:p>
            <a:r>
              <a:rPr lang="en-US" smtClean="0"/>
              <a:t>Chapter 5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6" name="Picture 2" descr="C:\Users\ian\Desktop\figs_jpg\2d_rotation.jpg"/>
          <p:cNvPicPr>
            <a:picLocks noChangeAspect="1" noChangeArrowheads="1"/>
          </p:cNvPicPr>
          <p:nvPr/>
        </p:nvPicPr>
        <p:blipFill>
          <a:blip r:embed="rId3" cstate="print"/>
          <a:srcRect/>
          <a:stretch>
            <a:fillRect/>
          </a:stretch>
        </p:blipFill>
        <p:spPr bwMode="auto">
          <a:xfrm>
            <a:off x="838200" y="1524000"/>
            <a:ext cx="5359145" cy="4572000"/>
          </a:xfrm>
          <a:prstGeom prst="rect">
            <a:avLst/>
          </a:prstGeom>
          <a:noFill/>
          <a:effectLst>
            <a:outerShdw blurRad="2794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Construct Matrix from Basis Vectors</a:t>
            </a:r>
            <a:endParaRPr lang="en-US" dirty="0"/>
          </a:p>
        </p:txBody>
      </p:sp>
      <p:sp>
        <p:nvSpPr>
          <p:cNvPr id="3" name="Date Placeholder 2"/>
          <p:cNvSpPr>
            <a:spLocks noGrp="1"/>
          </p:cNvSpPr>
          <p:nvPr>
            <p:ph type="dt" sz="half" idx="10"/>
          </p:nvPr>
        </p:nvSpPr>
        <p:spPr/>
        <p:txBody>
          <a:bodyPr/>
          <a:lstStyle/>
          <a:p>
            <a:r>
              <a:rPr lang="en-US" smtClean="0"/>
              <a:t>Chapter 5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8195" name="Picture 3"/>
          <p:cNvPicPr>
            <a:picLocks noChangeAspect="1" noChangeArrowheads="1"/>
          </p:cNvPicPr>
          <p:nvPr/>
        </p:nvPicPr>
        <p:blipFill>
          <a:blip r:embed="rId2" cstate="print"/>
          <a:srcRect/>
          <a:stretch>
            <a:fillRect/>
          </a:stretch>
        </p:blipFill>
        <p:spPr bwMode="auto">
          <a:xfrm>
            <a:off x="1752600" y="4953000"/>
            <a:ext cx="5715000" cy="985529"/>
          </a:xfrm>
          <a:prstGeom prst="rect">
            <a:avLst/>
          </a:prstGeom>
          <a:noFill/>
          <a:ln w="9525">
            <a:noFill/>
            <a:miter lim="800000"/>
            <a:headEnd/>
            <a:tailEnd/>
          </a:ln>
        </p:spPr>
      </p:pic>
      <p:pic>
        <p:nvPicPr>
          <p:cNvPr id="8196" name="Picture 4"/>
          <p:cNvPicPr>
            <a:picLocks noChangeAspect="1" noChangeArrowheads="1"/>
          </p:cNvPicPr>
          <p:nvPr/>
        </p:nvPicPr>
        <p:blipFill>
          <a:blip r:embed="rId3" cstate="print"/>
          <a:srcRect/>
          <a:stretch>
            <a:fillRect/>
          </a:stretch>
        </p:blipFill>
        <p:spPr bwMode="auto">
          <a:xfrm>
            <a:off x="2819400" y="1676400"/>
            <a:ext cx="3505200" cy="299036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Rotation About Cardinal Axis</a:t>
            </a:r>
            <a:endParaRPr lang="en-US" dirty="0"/>
          </a:p>
        </p:txBody>
      </p:sp>
      <p:sp>
        <p:nvSpPr>
          <p:cNvPr id="3" name="Content Placeholder 2"/>
          <p:cNvSpPr>
            <a:spLocks noGrp="1"/>
          </p:cNvSpPr>
          <p:nvPr>
            <p:ph idx="1"/>
          </p:nvPr>
        </p:nvSpPr>
        <p:spPr/>
        <p:txBody>
          <a:bodyPr>
            <a:normAutofit/>
          </a:bodyPr>
          <a:lstStyle/>
          <a:p>
            <a:r>
              <a:rPr lang="en-US" dirty="0" smtClean="0"/>
              <a:t>In 3D, rotation occurs about an axis rather than a point as in 2D. </a:t>
            </a:r>
          </a:p>
          <a:p>
            <a:r>
              <a:rPr lang="en-US" dirty="0" smtClean="0"/>
              <a:t>The most common type of rotation is a simple rotation about one of the cardinal axes. </a:t>
            </a:r>
          </a:p>
          <a:p>
            <a:r>
              <a:rPr lang="en-US" dirty="0" smtClean="0"/>
              <a:t>We'll need to establish which direction of rotation is “positive” and which is “negative.” </a:t>
            </a:r>
          </a:p>
          <a:p>
            <a:r>
              <a:rPr lang="en-US" dirty="0" smtClean="0"/>
              <a:t>We're going to obey the left-hand rule for this (review Chapter 1).</a:t>
            </a:r>
            <a:endParaRPr lang="en-US" dirty="0"/>
          </a:p>
        </p:txBody>
      </p:sp>
      <p:sp>
        <p:nvSpPr>
          <p:cNvPr id="4" name="Date Placeholder 3"/>
          <p:cNvSpPr>
            <a:spLocks noGrp="1"/>
          </p:cNvSpPr>
          <p:nvPr>
            <p:ph type="dt" sz="half" idx="10"/>
          </p:nvPr>
        </p:nvSpPr>
        <p:spPr/>
        <p:txBody>
          <a:bodyPr/>
          <a:lstStyle/>
          <a:p>
            <a:r>
              <a:rPr lang="en-US" smtClean="0"/>
              <a:t>Chapter 5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Game Math Lecture Not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Game Math Lecture Notes</Template>
  <TotalTime>1014</TotalTime>
  <Words>3129</Words>
  <Application>Microsoft Office PowerPoint</Application>
  <PresentationFormat>On-screen Show (4:3)</PresentationFormat>
  <Paragraphs>361</Paragraphs>
  <Slides>59</Slides>
  <Notes>0</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Game Math Lecture Notes</vt:lpstr>
      <vt:lpstr>Chapter 5  Matrices &amp; Linear Transforms</vt:lpstr>
      <vt:lpstr>What You’ll See in This Chapter</vt:lpstr>
      <vt:lpstr>Word Cloud</vt:lpstr>
      <vt:lpstr>Section 5.1: Rotation</vt:lpstr>
      <vt:lpstr>Reminder: Visualize The Matrix (Chapter 4)</vt:lpstr>
      <vt:lpstr>2D Rotation Around Point</vt:lpstr>
      <vt:lpstr>It’s All About Rotating Basis Vectors!</vt:lpstr>
      <vt:lpstr>Construct Matrix from Basis Vectors</vt:lpstr>
      <vt:lpstr>3D Rotation About Cardinal Axis</vt:lpstr>
      <vt:lpstr>3D Rotate About x-axis</vt:lpstr>
      <vt:lpstr>Compare to 2D Case</vt:lpstr>
      <vt:lpstr>3D Rotate About y-axis</vt:lpstr>
      <vt:lpstr>Compare to 2D Case</vt:lpstr>
      <vt:lpstr>3D Rotate About z-axis</vt:lpstr>
      <vt:lpstr>Compare to 2D Case</vt:lpstr>
      <vt:lpstr>3D Rotation About Noncardinal Axis</vt:lpstr>
      <vt:lpstr>Section 5.2: Scale</vt:lpstr>
      <vt:lpstr>Scaling Along Cardinal Axes in 2D</vt:lpstr>
      <vt:lpstr>Basis Vectors for Scale</vt:lpstr>
      <vt:lpstr>2D Scale Matrix</vt:lpstr>
      <vt:lpstr>3D Scale Matrix</vt:lpstr>
      <vt:lpstr>Scale in Arbitrary Direction</vt:lpstr>
      <vt:lpstr>Section 5.3: Orthographic Projection</vt:lpstr>
      <vt:lpstr>Orthographic Projection</vt:lpstr>
      <vt:lpstr>Projecting Onto a Cardinal Axis</vt:lpstr>
      <vt:lpstr>PowerPoint Presentation</vt:lpstr>
      <vt:lpstr>Section 5.4: Reflection</vt:lpstr>
      <vt:lpstr>Reflection</vt:lpstr>
      <vt:lpstr>Reflection in 2D</vt:lpstr>
      <vt:lpstr>Reflection in 3D</vt:lpstr>
      <vt:lpstr>Section 5.5: Shearing</vt:lpstr>
      <vt:lpstr>Shearing</vt:lpstr>
      <vt:lpstr>Shearing in 2D</vt:lpstr>
      <vt:lpstr>2D Shear Matrices</vt:lpstr>
      <vt:lpstr>3D Shear Matrices</vt:lpstr>
      <vt:lpstr>3D Shear Matrices</vt:lpstr>
      <vt:lpstr>Section 5.6: Combining Transformations</vt:lpstr>
      <vt:lpstr>Combining Transforms</vt:lpstr>
      <vt:lpstr>Render Matrix Example</vt:lpstr>
      <vt:lpstr>Geometric Interpretation</vt:lpstr>
      <vt:lpstr>Geometric Interpretation</vt:lpstr>
      <vt:lpstr>Classes of Transformations</vt:lpstr>
      <vt:lpstr>Disclaimer</vt:lpstr>
      <vt:lpstr>Section 5.7: Classes of Transformations</vt:lpstr>
      <vt:lpstr>Linear Transformations</vt:lpstr>
      <vt:lpstr>The Zero Vector</vt:lpstr>
      <vt:lpstr>Caveats</vt:lpstr>
      <vt:lpstr>Affine Transformations</vt:lpstr>
      <vt:lpstr>Invertible Transformations</vt:lpstr>
      <vt:lpstr>Are All Affine Transforms Invertible?</vt:lpstr>
      <vt:lpstr>Are All Linear Transforms Invertible?</vt:lpstr>
      <vt:lpstr>Are All Matrices Invertible? No.</vt:lpstr>
      <vt:lpstr>Singularity and Square Matrices</vt:lpstr>
      <vt:lpstr>Angle Preserving Transformations</vt:lpstr>
      <vt:lpstr>Orthogonal Transformations</vt:lpstr>
      <vt:lpstr>Rigid Body Transformations</vt:lpstr>
      <vt:lpstr>Transformation Summary</vt:lpstr>
      <vt:lpstr>Next</vt:lpstr>
      <vt:lpstr>That concludes Chapter 5. Next, Chapter 6: More on Matrices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Notes for Chapter 1: Cartesian Coordinate Systems</dc:title>
  <dc:creator>ian</dc:creator>
  <cp:lastModifiedBy>Ian</cp:lastModifiedBy>
  <cp:revision>15</cp:revision>
  <dcterms:created xsi:type="dcterms:W3CDTF">2006-08-16T00:00:00Z</dcterms:created>
  <dcterms:modified xsi:type="dcterms:W3CDTF">2011-09-07T20:06:24Z</dcterms:modified>
  <cp:version>1</cp:version>
</cp:coreProperties>
</file>